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Arvo" panose="020B0604020202020204" charset="0"/>
      <p:regular r:id="rId38"/>
      <p:bold r:id="rId39"/>
      <p:italic r:id="rId40"/>
      <p:boldItalic r:id="rId41"/>
    </p:embeddedFont>
    <p:embeddedFont>
      <p:font typeface="Bodoni" panose="020B060402020202020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Ubuntu" panose="020B0604020202020204" charset="0"/>
      <p:regular r:id="rId52"/>
      <p:bold r:id="rId53"/>
      <p:italic r:id="rId54"/>
      <p:boldItalic r:id="rId55"/>
    </p:embeddedFont>
    <p:embeddedFont>
      <p:font typeface="Ubuntu Light" panose="020B0604020202020204" charset="0"/>
      <p:regular r:id="rId56"/>
      <p:bold r:id="rId57"/>
      <p:italic r:id="rId58"/>
      <p:boldItalic r:id="rId59"/>
    </p:embeddedFont>
    <p:embeddedFont>
      <p:font typeface="Ubuntu Medium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7" roundtripDataSignature="AMtx7mjW5ayVVfgsd4NWCWHslAhVQ+t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EB1DF3-7C95-41FA-B79D-9B21C3615B37}">
  <a:tblStyle styleId="{A7EB1DF3-7C95-41FA-B79D-9B21C3615B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162" autoAdjust="0"/>
  </p:normalViewPr>
  <p:slideViewPr>
    <p:cSldViewPr snapToGrid="0">
      <p:cViewPr varScale="1">
        <p:scale>
          <a:sx n="53" d="100"/>
          <a:sy n="53" d="100"/>
        </p:scale>
        <p:origin x="32" y="6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customschemas.google.com/relationships/presentationmetadata" Target="meta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1.1.x/tutorial/template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edrockdata.com/blog/10-benefits-of-aws-rds" TargetMode="External"/><Relationship Id="rId4" Type="http://schemas.openxmlformats.org/officeDocument/2006/relationships/hyperlink" Target="https://developer.mozilla.org/docs/Web/HTML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28a8ca5bb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728a8ca5bb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28a8ca5bb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728a8ca5bb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28a8ca5b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728a8ca5b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28a8ca5bb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728a8ca5bb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28a8ca5bb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728a8ca5bb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28a8ca5bb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728a8ca5bb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28a8ca5bb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728a8ca5bb_3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28a8ca5bb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728a8ca5bb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28a8ca5bb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728a8ca5bb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28a8ca5bb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728a8ca5bb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live demo and scenario include flight search admin ui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Go beyond the lab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Jinja 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28a8ca5bb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g728a8ca5bb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28a8ca5bb_1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728a8ca5bb_1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28a8ca5bb_1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728a8ca5bb_1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28a8ca5bb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728a8ca5bb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28a8ca5bb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728a8ca5bb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28a8ca5bb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728a8ca5bb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28a8ca5bb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728a8ca5bb_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Jinja: (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https://flask.palletsprojects.com/en/1.1.x/tutorial/templates/</a:t>
            </a:r>
            <a:r>
              <a:rPr lang="es"/>
              <a:t>)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your application, you will use templates to render </a:t>
            </a:r>
            <a:r>
              <a:rPr lang="es" sz="1300">
                <a:solidFill>
                  <a:srgbClr val="004B6B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HTML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which will display in the user’s browser. In Flask, Jinja is configured to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autoescape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any data that is rendered in HTML templates. This means that it’s safe to render user input; any characters they’ve entered that could mess with the HTML, such as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will be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escaped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with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safe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values that look the same in the browser but don’t cause unwanted effects.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RDS Database (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https://www.bedrockdata.com/blog/10-benefits-of-aws-rds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 b="1">
                <a:solidFill>
                  <a:srgbClr val="15232B"/>
                </a:solidFill>
                <a:highlight>
                  <a:srgbClr val="FFFFFF"/>
                </a:highlight>
              </a:rPr>
              <a:t>8. Speed &amp; Performance.</a:t>
            </a:r>
            <a:endParaRPr sz="1300" b="1">
              <a:solidFill>
                <a:srgbClr val="15232B"/>
              </a:solidFill>
              <a:highlight>
                <a:srgbClr val="FFFFFF"/>
              </a:highlight>
            </a:endParaRPr>
          </a:p>
          <a:p>
            <a:pPr marL="1371600" lvl="2" indent="-31115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highlight>
                  <a:srgbClr val="FFFFFF"/>
                </a:highlight>
              </a:rPr>
              <a:t>Amazon RDS Performance Insights helps us tune and monitor database load to determine when and where to take action with an easy-to-understand dashboard. Because DB load condenses the overall performance health of a MySQL database into a single metric that reflects the level of stress on a system, we can ensure our data warehouses import records faster every day.</a:t>
            </a:r>
            <a:endParaRPr sz="13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28a8ca5b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728a8ca5b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28a8ca5bb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1" name="Google Shape;731;g728a8ca5bb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32" name="Google Shape;732;g728a8ca5bb_1_10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28a8ca5bb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9" name="Google Shape;759;g728a8ca5bb_1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60" name="Google Shape;760;g728a8ca5bb_1_46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28a8ca5bb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g728a8ca5bb_1_6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89" name="Google Shape;789;g728a8ca5bb_1_6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28a8ca5bb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728a8ca5bb_1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728a8ca5bb_1_8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28a8ca5bb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0" name="Google Shape;840;g728a8ca5bb_1_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728a8ca5bb_1_89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28a8ca5bb_1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728a8ca5bb_1_1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728a8ca5bb_1_128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28a8ca5bb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728a8ca5bb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28a8ca5bb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728a8ca5bb_2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8a8ca5bb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728a8ca5bb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8a8ca5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728a8ca5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28a8ca5b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728a8ca5b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28a8ca5b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728a8ca5b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728a8ca5bb_1_1191" descr="FOS_H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9388" y="78581"/>
            <a:ext cx="1319212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728a8ca5bb_1_1191" descr="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38" y="247650"/>
            <a:ext cx="1687512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728a8ca5bb_1_119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None/>
              <a:defRPr/>
            </a:lvl1pPr>
            <a:lvl2pPr lvl="1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lvl="2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lvl="3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g728a8ca5bb_1_1191"/>
          <p:cNvSpPr txBox="1">
            <a:spLocks noGrp="1"/>
          </p:cNvSpPr>
          <p:nvPr>
            <p:ph type="ctrTitle"/>
          </p:nvPr>
        </p:nvSpPr>
        <p:spPr>
          <a:xfrm>
            <a:off x="141288" y="2041922"/>
            <a:ext cx="8861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728a8ca5bb_1_1191"/>
          <p:cNvSpPr txBox="1">
            <a:spLocks noGrp="1"/>
          </p:cNvSpPr>
          <p:nvPr>
            <p:ph type="dt" idx="10"/>
          </p:nvPr>
        </p:nvSpPr>
        <p:spPr>
          <a:xfrm>
            <a:off x="990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9" name="Google Shape;199;g728a8ca5bb_1_1191"/>
          <p:cNvSpPr txBox="1">
            <a:spLocks noGrp="1"/>
          </p:cNvSpPr>
          <p:nvPr>
            <p:ph type="ftr" idx="11"/>
          </p:nvPr>
        </p:nvSpPr>
        <p:spPr>
          <a:xfrm>
            <a:off x="3429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0" name="Google Shape;200;g728a8ca5bb_1_1191"/>
          <p:cNvSpPr txBox="1">
            <a:spLocks noGrp="1"/>
          </p:cNvSpPr>
          <p:nvPr>
            <p:ph type="sldNum" idx="12"/>
          </p:nvPr>
        </p:nvSpPr>
        <p:spPr>
          <a:xfrm>
            <a:off x="6858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28a8ca5bb_1_119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728a8ca5bb_1_1199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g728a8ca5bb_1_119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28a8ca5bb_1_120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728a8ca5bb_1_120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SzPts val="720"/>
              <a:buNone/>
              <a:defRPr sz="1800"/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SzPts val="480"/>
              <a:buNone/>
              <a:defRPr sz="1600"/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g728a8ca5bb_1_120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8a8ca5bb_1_1207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728a8ca5bb_1_1207"/>
          <p:cNvSpPr txBox="1">
            <a:spLocks noGrp="1"/>
          </p:cNvSpPr>
          <p:nvPr>
            <p:ph type="body" idx="1"/>
          </p:nvPr>
        </p:nvSpPr>
        <p:spPr>
          <a:xfrm>
            <a:off x="211138" y="571500"/>
            <a:ext cx="42750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2" name="Google Shape;212;g728a8ca5bb_1_1207"/>
          <p:cNvSpPr txBox="1">
            <a:spLocks noGrp="1"/>
          </p:cNvSpPr>
          <p:nvPr>
            <p:ph type="body" idx="2"/>
          </p:nvPr>
        </p:nvSpPr>
        <p:spPr>
          <a:xfrm>
            <a:off x="4638675" y="571500"/>
            <a:ext cx="42768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3" name="Google Shape;213;g728a8ca5bb_1_12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28a8ca5bb_1_12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728a8ca5bb_1_121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g728a8ca5bb_1_121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8" name="Google Shape;218;g728a8ca5bb_1_1212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g728a8ca5bb_1_1212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g728a8ca5bb_1_121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28a8ca5bb_1_121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728a8ca5bb_1_121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8a8ca5bb_1_122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28a8ca5bb_1_122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728a8ca5bb_1_122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 rtl="0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299719" algn="l" rtl="0">
              <a:spcBef>
                <a:spcPts val="560"/>
              </a:spcBef>
              <a:spcAft>
                <a:spcPts val="0"/>
              </a:spcAft>
              <a:buSzPts val="1120"/>
              <a:buChar char="■"/>
              <a:defRPr sz="2800"/>
            </a:lvl2pPr>
            <a:lvl3pPr marL="1371600" lvl="2" indent="-274319" algn="l" rtl="0">
              <a:spcBef>
                <a:spcPts val="480"/>
              </a:spcBef>
              <a:spcAft>
                <a:spcPts val="0"/>
              </a:spcAft>
              <a:buSzPts val="720"/>
              <a:buChar char="■"/>
              <a:defRPr sz="2400"/>
            </a:lvl3pPr>
            <a:lvl4pPr marL="1828800" lvl="3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9" name="Google Shape;229;g728a8ca5bb_1_122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g728a8ca5bb_1_122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51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1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1"/>
          <p:cNvSpPr/>
          <p:nvPr/>
        </p:nvSpPr>
        <p:spPr>
          <a:xfrm>
            <a:off x="3582225" y="1379375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1"/>
          <p:cNvSpPr txBox="1">
            <a:spLocks noGrp="1"/>
          </p:cNvSpPr>
          <p:nvPr>
            <p:ph type="title" idx="7"/>
          </p:nvPr>
        </p:nvSpPr>
        <p:spPr>
          <a:xfrm>
            <a:off x="3198300" y="1538288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1"/>
          <p:cNvSpPr/>
          <p:nvPr/>
        </p:nvSpPr>
        <p:spPr>
          <a:xfrm>
            <a:off x="3582225" y="2280850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1"/>
          <p:cNvSpPr/>
          <p:nvPr/>
        </p:nvSpPr>
        <p:spPr>
          <a:xfrm>
            <a:off x="3564272" y="3185713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1"/>
          <p:cNvSpPr/>
          <p:nvPr/>
        </p:nvSpPr>
        <p:spPr>
          <a:xfrm>
            <a:off x="3576206" y="4018488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8a8ca5bb_1_122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728a8ca5bb_1_122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CC00FF"/>
              </a:buClr>
              <a:buSzPts val="11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4" name="Google Shape;234;g728a8ca5bb_1_122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5" name="Google Shape;235;g728a8ca5bb_1_122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28a8ca5bb_1_1234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728a8ca5bb_1_1234"/>
          <p:cNvSpPr txBox="1">
            <a:spLocks noGrp="1"/>
          </p:cNvSpPr>
          <p:nvPr>
            <p:ph type="body" idx="1"/>
          </p:nvPr>
        </p:nvSpPr>
        <p:spPr>
          <a:xfrm rot="5400000">
            <a:off x="2463900" y="-1681201"/>
            <a:ext cx="4198800" cy="8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g728a8ca5bb_1_123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28a8ca5bb_1_1238"/>
          <p:cNvSpPr txBox="1">
            <a:spLocks noGrp="1"/>
          </p:cNvSpPr>
          <p:nvPr>
            <p:ph type="title"/>
          </p:nvPr>
        </p:nvSpPr>
        <p:spPr>
          <a:xfrm rot="5400000">
            <a:off x="5630913" y="1266516"/>
            <a:ext cx="44244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728a8ca5bb_1_1238"/>
          <p:cNvSpPr txBox="1">
            <a:spLocks noGrp="1"/>
          </p:cNvSpPr>
          <p:nvPr>
            <p:ph type="body" idx="1"/>
          </p:nvPr>
        </p:nvSpPr>
        <p:spPr>
          <a:xfrm rot="5400000">
            <a:off x="1193775" y="-838584"/>
            <a:ext cx="4424400" cy="6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g728a8ca5bb_1_1238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4" name="Google Shape;34;p5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55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5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55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7" name="Google Shape;57;p56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5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5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69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69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69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69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69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7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5"/>
          <p:cNvSpPr txBox="1">
            <a:spLocks noGrp="1"/>
          </p:cNvSpPr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75" name="Google Shape;175;p7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" name="Google Shape;176;p7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68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8a8ca5bb_1_1183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4640" algn="l" rtl="0">
              <a:spcBef>
                <a:spcPts val="520"/>
              </a:spcBef>
              <a:spcAft>
                <a:spcPts val="0"/>
              </a:spcAft>
              <a:buClr>
                <a:srgbClr val="CC00FF"/>
              </a:buClr>
              <a:buSzPts val="1040"/>
              <a:buFont typeface="Noto Sans Symbols"/>
              <a:buChar char="■"/>
              <a:defRPr sz="2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667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187" name="Google Shape;187;g728a8ca5bb_1_1183" descr="FOS_H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75650" y="4786313"/>
            <a:ext cx="445294" cy="22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728a8ca5bb_1_1183"/>
          <p:cNvSpPr/>
          <p:nvPr/>
        </p:nvSpPr>
        <p:spPr>
          <a:xfrm>
            <a:off x="0" y="4972050"/>
            <a:ext cx="9144000" cy="171600"/>
          </a:xfrm>
          <a:prstGeom prst="rect">
            <a:avLst/>
          </a:prstGeom>
          <a:solidFill>
            <a:srgbClr val="C69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15D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728a8ca5bb_1_1183"/>
          <p:cNvSpPr/>
          <p:nvPr/>
        </p:nvSpPr>
        <p:spPr>
          <a:xfrm>
            <a:off x="123825" y="4968479"/>
            <a:ext cx="11796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ESD-IS213</a:t>
            </a:r>
            <a:endParaRPr/>
          </a:p>
        </p:txBody>
      </p:sp>
      <p:sp>
        <p:nvSpPr>
          <p:cNvPr id="190" name="Google Shape;190;g728a8ca5bb_1_118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1" name="Google Shape;191;g728a8ca5bb_1_1183" descr="si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450" y="4848225"/>
            <a:ext cx="472679" cy="12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728a8ca5bb_1_1183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075" y="307500"/>
            <a:ext cx="7374898" cy="4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Airline Enterprise Solution</a:t>
            </a:r>
            <a:endParaRPr i="1"/>
          </a:p>
        </p:txBody>
      </p:sp>
      <p:sp>
        <p:nvSpPr>
          <p:cNvPr id="250" name="Google Shape;250;p1"/>
          <p:cNvSpPr txBox="1"/>
          <p:nvPr/>
        </p:nvSpPr>
        <p:spPr>
          <a:xfrm>
            <a:off x="1610650" y="1220000"/>
            <a:ext cx="6081068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G7T6: Celine, Ing Sin, Jia Cheng, Vi, Thao </a:t>
            </a:r>
            <a:endParaRPr sz="1800" b="0" i="0" u="none" strike="noStrike" cap="none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51" name="Google Shape;251;p1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3F3F3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33DFC7-9D8B-49D3-8415-243872C0D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3"/>
    </mc:Choice>
    <mc:Fallback xmlns="">
      <p:transition spd="slow" advTm="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28a8ca5bb_2_38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71" name="Google Shape;371;g728a8ca5bb_2_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72" name="Google Shape;372;g728a8ca5bb_2_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pic>
        <p:nvPicPr>
          <p:cNvPr id="373" name="Google Shape;373;g728a8ca5bb_2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728a8ca5bb_2_38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5" name="Google Shape;375;g728a8ca5bb_2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728a8ca5bb_2_38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7" name="Google Shape;377;g728a8ca5bb_2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728a8ca5bb_2_38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" name="Google Shape;379;g728a8ca5bb_2_38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g728a8ca5bb_2_38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g728a8ca5bb_2_38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1.Log in {email, password}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2" name="Google Shape;382;g728a8ca5bb_2_38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" name="Google Shape;383;g728a8ca5bb_2_38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email and password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Google Shape;384;g728a8ca5bb_2_38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5" name="Google Shape;385;g728a8ca5bb_2_38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g728a8ca5bb_2_38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AA022B-9112-4F56-8506-00AFEEE20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4"/>
    </mc:Choice>
    <mc:Fallback xmlns="">
      <p:transition spd="slow" advTm="1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28a8ca5bb_3_25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92" name="Google Shape;392;g728a8ca5bb_3_2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93" name="Google Shape;393;g728a8ca5bb_3_2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394" name="Google Shape;394;g728a8ca5bb_3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728a8ca5bb_3_25"/>
          <p:cNvSpPr txBox="1">
            <a:spLocks noGrp="1"/>
          </p:cNvSpPr>
          <p:nvPr>
            <p:ph type="body" idx="1"/>
          </p:nvPr>
        </p:nvSpPr>
        <p:spPr>
          <a:xfrm>
            <a:off x="1240750" y="2924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6" name="Google Shape;396;g728a8ca5bb_3_25"/>
          <p:cNvCxnSpPr/>
          <p:nvPr/>
        </p:nvCxnSpPr>
        <p:spPr>
          <a:xfrm rot="10800000" flipH="1">
            <a:off x="2571677" y="2333750"/>
            <a:ext cx="33474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g728a8ca5bb_3_25"/>
          <p:cNvSpPr txBox="1">
            <a:spLocks noGrp="1"/>
          </p:cNvSpPr>
          <p:nvPr>
            <p:ph type="body" idx="1"/>
          </p:nvPr>
        </p:nvSpPr>
        <p:spPr>
          <a:xfrm>
            <a:off x="2472850" y="1923625"/>
            <a:ext cx="362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1.Send credentials {email, password}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8" name="Google Shape;398;g728a8ca5bb_3_25"/>
          <p:cNvSpPr txBox="1">
            <a:spLocks noGrp="1"/>
          </p:cNvSpPr>
          <p:nvPr>
            <p:ph type="body" idx="1"/>
          </p:nvPr>
        </p:nvSpPr>
        <p:spPr>
          <a:xfrm>
            <a:off x="2727370" y="2533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9" name="Google Shape;399;g728a8ca5bb_3_25"/>
          <p:cNvCxnSpPr/>
          <p:nvPr/>
        </p:nvCxnSpPr>
        <p:spPr>
          <a:xfrm flipH="1">
            <a:off x="2612881" y="2551575"/>
            <a:ext cx="30684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0" name="Google Shape;400;g728a8ca5bb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975" y="1829350"/>
            <a:ext cx="1039325" cy="10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728a8ca5bb_3_25"/>
          <p:cNvSpPr txBox="1">
            <a:spLocks noGrp="1"/>
          </p:cNvSpPr>
          <p:nvPr>
            <p:ph type="body" idx="1"/>
          </p:nvPr>
        </p:nvSpPr>
        <p:spPr>
          <a:xfrm>
            <a:off x="6246727" y="30634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Google Shape;402;g728a8ca5bb_3_25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215566-107F-4D5E-983C-F35B2CFE5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8"/>
    </mc:Choice>
    <mc:Fallback xmlns="">
      <p:transition spd="slow" advTm="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28a8ca5bb_2_6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08" name="Google Shape;408;g728a8ca5bb_2_6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409" name="Google Shape;409;g728a8ca5bb_2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728a8ca5bb_2_6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1" name="Google Shape;411;g728a8ca5bb_2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728a8ca5bb_2_6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3" name="Google Shape;413;g728a8ca5bb_2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728a8ca5bb_2_6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15" name="Google Shape;415;g728a8ca5bb_2_6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g728a8ca5bb_2_6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g728a8ca5bb_2_6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1.Choose flight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18" name="Google Shape;418;g728a8ca5bb_2_6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g728a8ca5bb_2_66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0" name="Google Shape;420;g728a8ca5bb_2_6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details of available flights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21" name="Google Shape;421;g728a8ca5bb_2_6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g728a8ca5bb_2_6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details of available flights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23" name="Google Shape;423;g728a8ca5bb_2_6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79BF3C-AF10-4E78-A38D-26A63B045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"/>
    </mc:Choice>
    <mc:Fallback xmlns="">
      <p:transition spd="slow" advTm="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28a8ca5bb_3_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29" name="Google Shape;429;g728a8ca5bb_3_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430" name="Google Shape;430;g728a8ca5bb_3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728a8ca5bb_3_4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2" name="Google Shape;432;g728a8ca5bb_3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728a8ca5bb_3_4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4" name="Google Shape;434;g728a8ca5bb_3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728a8ca5bb_3_4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36" name="Google Shape;436;g728a8ca5bb_3_4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g728a8ca5bb_3_4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g728a8ca5bb_3_4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5. Select flight and add-on preferences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39" name="Google Shape;439;g728a8ca5bb_3_4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g728a8ca5bb_3_4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flight and add-on preferences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1" name="Google Shape;441;g728a8ca5bb_3_4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flight booking with total price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42" name="Google Shape;442;g728a8ca5bb_3_4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g728a8ca5bb_3_4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booking and price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4" name="Google Shape;444;g728a8ca5bb_3_4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101736-22B9-4845-9553-638FA08A10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"/>
    </mc:Choice>
    <mc:Fallback xmlns="">
      <p:transition spd="slow" advTm="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28a8ca5bb_3_6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50" name="Google Shape;450;g728a8ca5bb_3_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pic>
        <p:nvPicPr>
          <p:cNvPr id="451" name="Google Shape;451;g728a8ca5bb_3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728a8ca5bb_3_6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3" name="Google Shape;453;g728a8ca5bb_3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728a8ca5bb_3_6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5" name="Google Shape;455;g728a8ca5bb_3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728a8ca5bb_3_6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57" name="Google Shape;457;g728a8ca5bb_3_6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g728a8ca5bb_3_6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g728a8ca5bb_3_6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9. Confirm booking and proceed to pay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0" name="Google Shape;460;g728a8ca5bb_3_6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g728a8ca5bb_3_6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10. Send payment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2" name="Google Shape;462;g728a8ca5bb_3_6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11. Return payment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3" name="Google Shape;463;g728a8ca5bb_3_6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g728a8ca5bb_3_6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12. Display booking paid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5" name="Google Shape;465;g728a8ca5bb_3_6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1C2703-3386-4C60-9203-9930B879E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3"/>
    </mc:Choice>
    <mc:Fallback xmlns="">
      <p:transition spd="slow" advTm="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28a8ca5bb_3_8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471" name="Google Shape;471;g728a8ca5bb_3_8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472" name="Google Shape;472;g728a8ca5bb_3_89"/>
          <p:cNvSpPr txBox="1">
            <a:spLocks noGrp="1"/>
          </p:cNvSpPr>
          <p:nvPr>
            <p:ph type="body" idx="1"/>
          </p:nvPr>
        </p:nvSpPr>
        <p:spPr>
          <a:xfrm>
            <a:off x="391646" y="1461775"/>
            <a:ext cx="11037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1-Send flight destination, date {departDest, arrDest}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SESSION[date]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3" name="Google Shape;473;g728a8ca5bb_3_89"/>
          <p:cNvCxnSpPr/>
          <p:nvPr/>
        </p:nvCxnSpPr>
        <p:spPr>
          <a:xfrm rot="10800000" flipH="1">
            <a:off x="2062475" y="3080775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g728a8ca5bb_3_89"/>
          <p:cNvSpPr txBox="1">
            <a:spLocks noGrp="1"/>
          </p:cNvSpPr>
          <p:nvPr>
            <p:ph type="body" idx="1"/>
          </p:nvPr>
        </p:nvSpPr>
        <p:spPr>
          <a:xfrm>
            <a:off x="1405250" y="1479075"/>
            <a:ext cx="79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2-Return list of available flights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sp>
        <p:nvSpPr>
          <p:cNvPr id="475" name="Google Shape;475;g728a8ca5bb_3_89"/>
          <p:cNvSpPr txBox="1">
            <a:spLocks noGrp="1"/>
          </p:cNvSpPr>
          <p:nvPr>
            <p:ph type="body" idx="1"/>
          </p:nvPr>
        </p:nvSpPr>
        <p:spPr>
          <a:xfrm>
            <a:off x="1792925" y="2344425"/>
            <a:ext cx="189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3-Send chosen flight {flightNo} and add-on{meal_id, baggage_id, class_type_id} 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6" name="Google Shape;476;g728a8ca5bb_3_89"/>
          <p:cNvCxnSpPr/>
          <p:nvPr/>
        </p:nvCxnSpPr>
        <p:spPr>
          <a:xfrm rot="10800000">
            <a:off x="2059013" y="3132599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g728a8ca5bb_3_8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78" name="Google Shape;478;g728a8ca5bb_3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275" y="3005155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728a8ca5bb_3_89"/>
          <p:cNvSpPr txBox="1">
            <a:spLocks noGrp="1"/>
          </p:cNvSpPr>
          <p:nvPr>
            <p:ph type="body" idx="1"/>
          </p:nvPr>
        </p:nvSpPr>
        <p:spPr>
          <a:xfrm>
            <a:off x="3590350" y="36089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0" name="Google Shape;480;g728a8ca5bb_3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045" y="3047550"/>
            <a:ext cx="551059" cy="5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728a8ca5bb_3_89"/>
          <p:cNvSpPr txBox="1">
            <a:spLocks noGrp="1"/>
          </p:cNvSpPr>
          <p:nvPr>
            <p:ph type="body" idx="1"/>
          </p:nvPr>
        </p:nvSpPr>
        <p:spPr>
          <a:xfrm>
            <a:off x="961950" y="3602112"/>
            <a:ext cx="10383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2" name="Google Shape;482;g728a8ca5bb_3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750" y="942850"/>
            <a:ext cx="548700" cy="5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728a8ca5bb_3_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3075" y="852875"/>
            <a:ext cx="548699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728a8ca5bb_3_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8675" y="2974850"/>
            <a:ext cx="551050" cy="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728a8ca5bb_3_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46225" y="3005176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728a8ca5bb_3_89"/>
          <p:cNvCxnSpPr/>
          <p:nvPr/>
        </p:nvCxnSpPr>
        <p:spPr>
          <a:xfrm rot="5400000">
            <a:off x="854200" y="21710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g728a8ca5bb_3_89"/>
          <p:cNvCxnSpPr/>
          <p:nvPr/>
        </p:nvCxnSpPr>
        <p:spPr>
          <a:xfrm rot="5400000" flipH="1">
            <a:off x="809251" y="2153366"/>
            <a:ext cx="12159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" name="Google Shape;488;g728a8ca5bb_3_89"/>
          <p:cNvSpPr txBox="1">
            <a:spLocks noGrp="1"/>
          </p:cNvSpPr>
          <p:nvPr>
            <p:ph type="body" idx="1"/>
          </p:nvPr>
        </p:nvSpPr>
        <p:spPr>
          <a:xfrm>
            <a:off x="1905875" y="9741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9" name="Google Shape;489;g728a8ca5bb_3_89"/>
          <p:cNvSpPr txBox="1">
            <a:spLocks noGrp="1"/>
          </p:cNvSpPr>
          <p:nvPr>
            <p:ph type="body" idx="1"/>
          </p:nvPr>
        </p:nvSpPr>
        <p:spPr>
          <a:xfrm>
            <a:off x="4512125" y="8485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0" name="Google Shape;490;g728a8ca5bb_3_89"/>
          <p:cNvSpPr txBox="1">
            <a:spLocks noGrp="1"/>
          </p:cNvSpPr>
          <p:nvPr>
            <p:ph type="body" idx="1"/>
          </p:nvPr>
        </p:nvSpPr>
        <p:spPr>
          <a:xfrm>
            <a:off x="6192463" y="35457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Google Shape;491;g728a8ca5bb_3_89"/>
          <p:cNvSpPr txBox="1">
            <a:spLocks noGrp="1"/>
          </p:cNvSpPr>
          <p:nvPr>
            <p:ph type="body" idx="1"/>
          </p:nvPr>
        </p:nvSpPr>
        <p:spPr>
          <a:xfrm>
            <a:off x="941550" y="27588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2" name="Google Shape;492;g728a8ca5bb_3_89"/>
          <p:cNvCxnSpPr/>
          <p:nvPr/>
        </p:nvCxnSpPr>
        <p:spPr>
          <a:xfrm rot="5400000">
            <a:off x="3597400" y="20186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g728a8ca5bb_3_89"/>
          <p:cNvCxnSpPr/>
          <p:nvPr/>
        </p:nvCxnSpPr>
        <p:spPr>
          <a:xfrm rot="5400000" flipH="1">
            <a:off x="3552601" y="2001044"/>
            <a:ext cx="1215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g728a8ca5bb_3_89"/>
          <p:cNvSpPr txBox="1"/>
          <p:nvPr/>
        </p:nvSpPr>
        <p:spPr>
          <a:xfrm>
            <a:off x="3185350" y="1667725"/>
            <a:ext cx="11037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4-Get add-on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{meal_id, baggage_id, class_type_id}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5" name="Google Shape;495;g728a8ca5bb_3_89"/>
          <p:cNvSpPr txBox="1"/>
          <p:nvPr/>
        </p:nvSpPr>
        <p:spPr>
          <a:xfrm>
            <a:off x="4148450" y="1692475"/>
            <a:ext cx="1178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5-Return add-on price {meal_price, baggage_price, class_percentage}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6" name="Google Shape;496;g728a8ca5bb_3_89"/>
          <p:cNvSpPr txBox="1">
            <a:spLocks noGrp="1"/>
          </p:cNvSpPr>
          <p:nvPr>
            <p:ph type="body" idx="1"/>
          </p:nvPr>
        </p:nvSpPr>
        <p:spPr>
          <a:xfrm>
            <a:off x="37522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7" name="Google Shape;497;g728a8ca5bb_3_89"/>
          <p:cNvCxnSpPr/>
          <p:nvPr/>
        </p:nvCxnSpPr>
        <p:spPr>
          <a:xfrm rot="10800000" flipH="1">
            <a:off x="46943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g728a8ca5bb_3_89"/>
          <p:cNvCxnSpPr/>
          <p:nvPr/>
        </p:nvCxnSpPr>
        <p:spPr>
          <a:xfrm rot="10800000">
            <a:off x="46908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g728a8ca5bb_3_89"/>
          <p:cNvSpPr txBox="1"/>
          <p:nvPr/>
        </p:nvSpPr>
        <p:spPr>
          <a:xfrm>
            <a:off x="4602075" y="286618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8-Send {refCode, total_price}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0" name="Google Shape;500;g728a8ca5bb_3_89"/>
          <p:cNvCxnSpPr/>
          <p:nvPr/>
        </p:nvCxnSpPr>
        <p:spPr>
          <a:xfrm rot="10800000" flipH="1">
            <a:off x="68279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g728a8ca5bb_3_89"/>
          <p:cNvCxnSpPr/>
          <p:nvPr/>
        </p:nvCxnSpPr>
        <p:spPr>
          <a:xfrm rot="10800000">
            <a:off x="68244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" name="Google Shape;502;g728a8ca5bb_3_89"/>
          <p:cNvSpPr txBox="1"/>
          <p:nvPr/>
        </p:nvSpPr>
        <p:spPr>
          <a:xfrm>
            <a:off x="6748300" y="2866180"/>
            <a:ext cx="1493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9-Send {total_price, refCode} 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3" name="Google Shape;503;g728a8ca5bb_3_89"/>
          <p:cNvSpPr txBox="1"/>
          <p:nvPr/>
        </p:nvSpPr>
        <p:spPr>
          <a:xfrm>
            <a:off x="6625425" y="3338675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10-Return{status,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4" name="Google Shape;504;g728a8ca5bb_3_89"/>
          <p:cNvSpPr txBox="1"/>
          <p:nvPr/>
        </p:nvSpPr>
        <p:spPr>
          <a:xfrm>
            <a:off x="4534738" y="3308447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11-Return 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g728a8ca5bb_3_89"/>
          <p:cNvSpPr txBox="1"/>
          <p:nvPr/>
        </p:nvSpPr>
        <p:spPr>
          <a:xfrm>
            <a:off x="1910425" y="309166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6-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flight {flightNo, total_price,....}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Google Shape;506;g728a8ca5bb_3_89"/>
          <p:cNvSpPr txBox="1"/>
          <p:nvPr/>
        </p:nvSpPr>
        <p:spPr>
          <a:xfrm>
            <a:off x="1854875" y="342057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7-Proceed to pay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7" name="Google Shape;507;g728a8ca5bb_3_89"/>
          <p:cNvCxnSpPr/>
          <p:nvPr/>
        </p:nvCxnSpPr>
        <p:spPr>
          <a:xfrm rot="10800000" flipH="1">
            <a:off x="2103525" y="34617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8" name="Google Shape;508;g728a8ca5bb_3_89"/>
          <p:cNvSpPr txBox="1"/>
          <p:nvPr/>
        </p:nvSpPr>
        <p:spPr>
          <a:xfrm>
            <a:off x="1854875" y="37276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12-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payment 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9" name="Google Shape;509;g728a8ca5bb_3_89"/>
          <p:cNvCxnSpPr/>
          <p:nvPr/>
        </p:nvCxnSpPr>
        <p:spPr>
          <a:xfrm rot="10800000">
            <a:off x="2073275" y="3721975"/>
            <a:ext cx="1452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0" name="Google Shape;510;g728a8ca5bb_3_89"/>
          <p:cNvSpPr txBox="1">
            <a:spLocks noGrp="1"/>
          </p:cNvSpPr>
          <p:nvPr>
            <p:ph type="body" idx="1"/>
          </p:nvPr>
        </p:nvSpPr>
        <p:spPr>
          <a:xfrm>
            <a:off x="62259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1" name="Google Shape;511;g728a8ca5bb_3_89"/>
          <p:cNvSpPr txBox="1">
            <a:spLocks noGrp="1"/>
          </p:cNvSpPr>
          <p:nvPr>
            <p:ph type="body" idx="1"/>
          </p:nvPr>
        </p:nvSpPr>
        <p:spPr>
          <a:xfrm>
            <a:off x="5436750" y="34438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2" name="Google Shape;512;g728a8ca5bb_3_89"/>
          <p:cNvSpPr txBox="1">
            <a:spLocks noGrp="1"/>
          </p:cNvSpPr>
          <p:nvPr>
            <p:ph type="body" idx="1"/>
          </p:nvPr>
        </p:nvSpPr>
        <p:spPr>
          <a:xfrm rot="-5400000">
            <a:off x="3410868" y="31766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3" name="Google Shape;513;g728a8ca5bb_3_89"/>
          <p:cNvSpPr txBox="1">
            <a:spLocks noGrp="1"/>
          </p:cNvSpPr>
          <p:nvPr>
            <p:ph type="body" idx="1"/>
          </p:nvPr>
        </p:nvSpPr>
        <p:spPr>
          <a:xfrm>
            <a:off x="7668025" y="35836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PayPal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613AB4-843C-421B-A1D1-53B9685E3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26"/>
    </mc:Choice>
    <mc:Fallback xmlns="">
      <p:transition spd="slow" advTm="46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728a8ca5bb_3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575" y="2072301"/>
            <a:ext cx="1103700" cy="11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728a8ca5bb_3_1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20" name="Google Shape;520;g728a8ca5bb_3_1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521" name="Google Shape;521;g728a8ca5bb_3_151"/>
          <p:cNvSpPr txBox="1">
            <a:spLocks noGrp="1"/>
          </p:cNvSpPr>
          <p:nvPr>
            <p:ph type="body" idx="1"/>
          </p:nvPr>
        </p:nvSpPr>
        <p:spPr>
          <a:xfrm>
            <a:off x="467850" y="1614175"/>
            <a:ext cx="1103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13-Send pid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{pid}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2" name="Google Shape;522;g728a8ca5bb_3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875" y="2368696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728a8ca5bb_3_151"/>
          <p:cNvSpPr txBox="1">
            <a:spLocks noGrp="1"/>
          </p:cNvSpPr>
          <p:nvPr>
            <p:ph type="body" idx="1"/>
          </p:nvPr>
        </p:nvSpPr>
        <p:spPr>
          <a:xfrm>
            <a:off x="811341" y="285415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4" name="Google Shape;524;g728a8ca5bb_3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7024" y="2269975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g728a8ca5bb_3_151"/>
          <p:cNvCxnSpPr/>
          <p:nvPr/>
        </p:nvCxnSpPr>
        <p:spPr>
          <a:xfrm rot="5400000">
            <a:off x="1157350" y="1867875"/>
            <a:ext cx="66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g728a8ca5bb_3_151"/>
          <p:cNvCxnSpPr/>
          <p:nvPr/>
        </p:nvCxnSpPr>
        <p:spPr>
          <a:xfrm rot="5400000" flipH="1">
            <a:off x="1099350" y="1856612"/>
            <a:ext cx="635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" name="Google Shape;527;g728a8ca5bb_3_151"/>
          <p:cNvSpPr txBox="1">
            <a:spLocks noGrp="1"/>
          </p:cNvSpPr>
          <p:nvPr>
            <p:ph type="body" idx="1"/>
          </p:nvPr>
        </p:nvSpPr>
        <p:spPr>
          <a:xfrm>
            <a:off x="1905875" y="9451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8" name="Google Shape;528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21009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529" name="Google Shape;529;g728a8ca5bb_3_151"/>
          <p:cNvCxnSpPr/>
          <p:nvPr/>
        </p:nvCxnSpPr>
        <p:spPr>
          <a:xfrm rot="10800000" flipH="1">
            <a:off x="5850764" y="2598834"/>
            <a:ext cx="1682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728a8ca5bb_3_151"/>
          <p:cNvCxnSpPr/>
          <p:nvPr/>
        </p:nvCxnSpPr>
        <p:spPr>
          <a:xfrm rot="10800000">
            <a:off x="5846666" y="2661948"/>
            <a:ext cx="16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g728a8ca5bb_3_151"/>
          <p:cNvSpPr txBox="1"/>
          <p:nvPr/>
        </p:nvSpPr>
        <p:spPr>
          <a:xfrm>
            <a:off x="5918775" y="2066875"/>
            <a:ext cx="16824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18-Prepare email body, from, to {email, body [refCode],...}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2" name="Google Shape;532;g728a8ca5bb_3_151"/>
          <p:cNvSpPr txBox="1"/>
          <p:nvPr/>
        </p:nvSpPr>
        <p:spPr>
          <a:xfrm>
            <a:off x="5898225" y="276725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19-Return email 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sent 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3" name="Google Shape;533;g728a8ca5bb_3_151"/>
          <p:cNvSpPr txBox="1">
            <a:spLocks noGrp="1"/>
          </p:cNvSpPr>
          <p:nvPr>
            <p:ph type="body" idx="1"/>
          </p:nvPr>
        </p:nvSpPr>
        <p:spPr>
          <a:xfrm>
            <a:off x="7439425" y="29740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Mailjet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4" name="Google Shape;534;g728a8ca5bb_3_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7400" y="718625"/>
            <a:ext cx="794400" cy="7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728a8ca5bb_3_151"/>
          <p:cNvSpPr txBox="1"/>
          <p:nvPr/>
        </p:nvSpPr>
        <p:spPr>
          <a:xfrm>
            <a:off x="1422225" y="1529276"/>
            <a:ext cx="1383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14-Return passenger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{firstName, lastName, email}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6" name="Google Shape;536;g728a8ca5bb_3_1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1400" y="4043588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728a8ca5bb_3_151"/>
          <p:cNvSpPr txBox="1">
            <a:spLocks noGrp="1"/>
          </p:cNvSpPr>
          <p:nvPr>
            <p:ph type="body" idx="1"/>
          </p:nvPr>
        </p:nvSpPr>
        <p:spPr>
          <a:xfrm>
            <a:off x="1800525" y="4074921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8" name="Google Shape;538;g728a8ca5bb_3_151"/>
          <p:cNvCxnSpPr/>
          <p:nvPr/>
        </p:nvCxnSpPr>
        <p:spPr>
          <a:xfrm rot="5400000">
            <a:off x="1257225" y="3788525"/>
            <a:ext cx="4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g728a8ca5bb_3_151"/>
          <p:cNvCxnSpPr/>
          <p:nvPr/>
        </p:nvCxnSpPr>
        <p:spPr>
          <a:xfrm rot="5400000" flipH="1">
            <a:off x="1195025" y="3779365"/>
            <a:ext cx="447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g728a8ca5bb_3_151"/>
          <p:cNvSpPr txBox="1"/>
          <p:nvPr/>
        </p:nvSpPr>
        <p:spPr>
          <a:xfrm>
            <a:off x="1395459" y="3581000"/>
            <a:ext cx="1284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15-Send flightNo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{flightNo}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1" name="Google Shape;541;g728a8ca5bb_3_151"/>
          <p:cNvSpPr txBox="1"/>
          <p:nvPr/>
        </p:nvSpPr>
        <p:spPr>
          <a:xfrm>
            <a:off x="484975" y="3504800"/>
            <a:ext cx="957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16-Return flight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{deptTime}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32798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3" name="Google Shape;543;g728a8ca5bb_3_151"/>
          <p:cNvSpPr txBox="1"/>
          <p:nvPr/>
        </p:nvSpPr>
        <p:spPr>
          <a:xfrm>
            <a:off x="2309950" y="27052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17-send passenger info + flight info  + booking info {refCode, email,....}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4" name="Google Shape;544;g728a8ca5bb_3_151"/>
          <p:cNvCxnSpPr/>
          <p:nvPr/>
        </p:nvCxnSpPr>
        <p:spPr>
          <a:xfrm>
            <a:off x="2036500" y="2674963"/>
            <a:ext cx="2717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g728a8ca5bb_3_151"/>
          <p:cNvSpPr txBox="1">
            <a:spLocks noGrp="1"/>
          </p:cNvSpPr>
          <p:nvPr>
            <p:ph type="body" idx="1"/>
          </p:nvPr>
        </p:nvSpPr>
        <p:spPr>
          <a:xfrm>
            <a:off x="4516950" y="28058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6" name="Google Shape;546;g728a8ca5bb_3_151"/>
          <p:cNvSpPr txBox="1">
            <a:spLocks noGrp="1"/>
          </p:cNvSpPr>
          <p:nvPr>
            <p:ph type="body" idx="1"/>
          </p:nvPr>
        </p:nvSpPr>
        <p:spPr>
          <a:xfrm>
            <a:off x="1952925" y="239852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AMQP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7" name="Google Shape;547;g728a8ca5bb_3_151"/>
          <p:cNvSpPr txBox="1">
            <a:spLocks noGrp="1"/>
          </p:cNvSpPr>
          <p:nvPr>
            <p:ph type="body" idx="1"/>
          </p:nvPr>
        </p:nvSpPr>
        <p:spPr>
          <a:xfrm rot="5400000">
            <a:off x="5047600" y="23654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189242-2E59-4E72-8292-7CA7B2B87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1"/>
    </mc:Choice>
    <mc:Fallback xmlns="">
      <p:transition spd="slow" advTm="12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28a8ca5bb_2_13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53" name="Google Shape;553;g728a8ca5bb_2_1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pic>
        <p:nvPicPr>
          <p:cNvPr id="554" name="Google Shape;554;g728a8ca5bb_2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728a8ca5bb_2_13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6" name="Google Shape;556;g728a8ca5bb_2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728a8ca5bb_2_139"/>
          <p:cNvSpPr txBox="1">
            <a:spLocks noGrp="1"/>
          </p:cNvSpPr>
          <p:nvPr>
            <p:ph type="body" idx="1"/>
          </p:nvPr>
        </p:nvSpPr>
        <p:spPr>
          <a:xfrm>
            <a:off x="4089674" y="2997075"/>
            <a:ext cx="1430325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8" name="Google Shape;558;g728a8ca5bb_2_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728a8ca5bb_2_13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60" name="Google Shape;560;g728a8ca5bb_2_13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g728a8ca5bb_2_13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g728a8ca5bb_2_13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wants to view the confirmed bookings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3" name="Google Shape;563;g728a8ca5bb_2_13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g728a8ca5bb_2_13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Retrieve all booking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5" name="Google Shape;565;g728a8ca5bb_2_13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6" name="Google Shape;566;g728a8ca5bb_2_13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7" name="Google Shape;567;g728a8ca5bb_2_13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booking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68" name="Google Shape;568;g728a8ca5bb_2_13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4B4C63-88AB-425C-9F7B-A6E3D85D0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9"/>
    </mc:Choice>
    <mc:Fallback xmlns="">
      <p:transition spd="slow" advTm="8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28a8ca5bb_2_159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574" name="Google Shape;574;g728a8ca5bb_2_15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75" name="Google Shape;575;g728a8ca5bb_2_15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576" name="Google Shape;576;g728a8ca5bb_2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728a8ca5bb_2_159"/>
          <p:cNvSpPr txBox="1">
            <a:spLocks noGrp="1"/>
          </p:cNvSpPr>
          <p:nvPr>
            <p:ph type="body" idx="1"/>
          </p:nvPr>
        </p:nvSpPr>
        <p:spPr>
          <a:xfrm>
            <a:off x="1088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8" name="Google Shape;578;g728a8ca5bb_2_159"/>
          <p:cNvCxnSpPr/>
          <p:nvPr/>
        </p:nvCxnSpPr>
        <p:spPr>
          <a:xfrm>
            <a:off x="2571677" y="1877750"/>
            <a:ext cx="39927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9" name="Google Shape;579;g728a8ca5bb_2_159"/>
          <p:cNvSpPr txBox="1">
            <a:spLocks noGrp="1"/>
          </p:cNvSpPr>
          <p:nvPr>
            <p:ph type="body" idx="1"/>
          </p:nvPr>
        </p:nvSpPr>
        <p:spPr>
          <a:xfrm>
            <a:off x="2472850" y="1466425"/>
            <a:ext cx="423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1.Get  booking details {reference code}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0" name="Google Shape;580;g728a8ca5bb_2_159"/>
          <p:cNvSpPr txBox="1">
            <a:spLocks noGrp="1"/>
          </p:cNvSpPr>
          <p:nvPr>
            <p:ph type="body" idx="1"/>
          </p:nvPr>
        </p:nvSpPr>
        <p:spPr>
          <a:xfrm>
            <a:off x="3032170" y="2152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81" name="Google Shape;581;g728a8ca5bb_2_159"/>
          <p:cNvCxnSpPr/>
          <p:nvPr/>
        </p:nvCxnSpPr>
        <p:spPr>
          <a:xfrm rot="10800000">
            <a:off x="2612975" y="2108275"/>
            <a:ext cx="39384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g728a8ca5bb_2_159"/>
          <p:cNvSpPr txBox="1">
            <a:spLocks noGrp="1"/>
          </p:cNvSpPr>
          <p:nvPr>
            <p:ph type="body" idx="1"/>
          </p:nvPr>
        </p:nvSpPr>
        <p:spPr>
          <a:xfrm>
            <a:off x="6780127" y="21490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3" name="Google Shape;583;g728a8ca5bb_2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875" y="11585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728a8ca5bb_2_15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g728a8ca5bb_2_159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586" name="Google Shape;586;g728a8ca5bb_2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0975" y="3861900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728a8ca5bb_2_159"/>
          <p:cNvSpPr txBox="1">
            <a:spLocks noGrp="1"/>
          </p:cNvSpPr>
          <p:nvPr>
            <p:ph type="body" idx="1"/>
          </p:nvPr>
        </p:nvSpPr>
        <p:spPr>
          <a:xfrm>
            <a:off x="4936300" y="38932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8" name="Google Shape;588;g728a8ca5bb_2_159"/>
          <p:cNvSpPr txBox="1">
            <a:spLocks noGrp="1"/>
          </p:cNvSpPr>
          <p:nvPr>
            <p:ph type="body" idx="1"/>
          </p:nvPr>
        </p:nvSpPr>
        <p:spPr>
          <a:xfrm>
            <a:off x="4220975" y="2890325"/>
            <a:ext cx="2193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3.Get flight arrival and departure time {flightNo}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9" name="Google Shape;589;g728a8ca5bb_2_159"/>
          <p:cNvSpPr txBox="1">
            <a:spLocks noGrp="1"/>
          </p:cNvSpPr>
          <p:nvPr>
            <p:ph type="body" idx="1"/>
          </p:nvPr>
        </p:nvSpPr>
        <p:spPr>
          <a:xfrm>
            <a:off x="6627725" y="3438275"/>
            <a:ext cx="2031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4.Return flight arrival and departure time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90" name="Google Shape;590;g728a8ca5bb_2_159"/>
          <p:cNvCxnSpPr/>
          <p:nvPr/>
        </p:nvCxnSpPr>
        <p:spPr>
          <a:xfrm flipH="1">
            <a:off x="6014875" y="2874525"/>
            <a:ext cx="1050000" cy="9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g728a8ca5bb_2_159"/>
          <p:cNvCxnSpPr/>
          <p:nvPr/>
        </p:nvCxnSpPr>
        <p:spPr>
          <a:xfrm rot="10800000" flipH="1">
            <a:off x="6088225" y="2874425"/>
            <a:ext cx="1157700" cy="11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g728a8ca5bb_2_159"/>
          <p:cNvSpPr txBox="1">
            <a:spLocks noGrp="1"/>
          </p:cNvSpPr>
          <p:nvPr>
            <p:ph type="body" idx="1"/>
          </p:nvPr>
        </p:nvSpPr>
        <p:spPr>
          <a:xfrm>
            <a:off x="7121700" y="27454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76E5C8-655F-48EE-BAFF-10B31ED7F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45"/>
    </mc:Choice>
    <mc:Fallback xmlns="">
      <p:transition spd="slow" advTm="18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28a8ca5bb_2_17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98" name="Google Shape;598;g728a8ca5bb_2_17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599" name="Google Shape;599;g728a8ca5bb_2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728a8ca5bb_2_17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1" name="Google Shape;601;g728a8ca5bb_2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728a8ca5bb_2_17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337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3" name="Google Shape;603;g728a8ca5bb_2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728a8ca5bb_2_17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5" name="Google Shape;605;g728a8ca5bb_2_17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g728a8ca5bb_2_17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7" name="Google Shape;607;g728a8ca5bb_2_17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3031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checks in by clicking on check in button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08" name="Google Shape;608;g728a8ca5bb_2_17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g728a8ca5bb_2_176"/>
          <p:cNvSpPr txBox="1">
            <a:spLocks noGrp="1"/>
          </p:cNvSpPr>
          <p:nvPr>
            <p:ph type="body" idx="1"/>
          </p:nvPr>
        </p:nvSpPr>
        <p:spPr>
          <a:xfrm>
            <a:off x="5284725" y="1613725"/>
            <a:ext cx="2170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Get check in status and booking details with assigned seats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0" name="Google Shape;610;g728a8ca5bb_2_17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check in status and booking details with assigned seat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11" name="Google Shape;611;g728a8ca5bb_2_17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g728a8ca5bb_2_17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 boarding pass with booking details and assigned seat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3" name="Google Shape;613;g728a8ca5bb_2_17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06CD35-DF79-42AC-AEEC-EA6940D54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43"/>
    </mc:Choice>
    <mc:Fallback xmlns="">
      <p:transition spd="slow" advTm="18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"/>
          <p:cNvSpPr txBox="1">
            <a:spLocks noGrp="1"/>
          </p:cNvSpPr>
          <p:nvPr>
            <p:ph type="title"/>
          </p:nvPr>
        </p:nvSpPr>
        <p:spPr>
          <a:xfrm>
            <a:off x="4686244" y="150227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Contents</a:t>
            </a:r>
            <a:endParaRPr/>
          </a:p>
        </p:txBody>
      </p:sp>
      <p:sp>
        <p:nvSpPr>
          <p:cNvPr id="257" name="Google Shape;257;p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58" name="Google Shape;258;p2"/>
          <p:cNvSpPr txBox="1">
            <a:spLocks noGrp="1"/>
          </p:cNvSpPr>
          <p:nvPr>
            <p:ph type="title" idx="2"/>
          </p:nvPr>
        </p:nvSpPr>
        <p:spPr>
          <a:xfrm>
            <a:off x="4563873" y="132267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259" name="Google Shape;259;p2"/>
          <p:cNvSpPr txBox="1">
            <a:spLocks noGrp="1"/>
          </p:cNvSpPr>
          <p:nvPr>
            <p:ph type="title" idx="4"/>
          </p:nvPr>
        </p:nvSpPr>
        <p:spPr>
          <a:xfrm>
            <a:off x="4563884" y="2223607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Scenarios + Live Demos</a:t>
            </a:r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title" idx="6"/>
          </p:nvPr>
        </p:nvSpPr>
        <p:spPr>
          <a:xfrm>
            <a:off x="4589987" y="3944621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Technical Overview Diagram</a:t>
            </a:r>
            <a:endParaRPr/>
          </a:p>
        </p:txBody>
      </p:sp>
      <p:sp>
        <p:nvSpPr>
          <p:cNvPr id="261" name="Google Shape;261;p2"/>
          <p:cNvSpPr txBox="1">
            <a:spLocks noGrp="1"/>
          </p:cNvSpPr>
          <p:nvPr>
            <p:ph type="title" idx="7"/>
          </p:nvPr>
        </p:nvSpPr>
        <p:spPr>
          <a:xfrm>
            <a:off x="3313200" y="1391592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62" name="Google Shape;262;p2"/>
          <p:cNvSpPr txBox="1">
            <a:spLocks noGrp="1"/>
          </p:cNvSpPr>
          <p:nvPr>
            <p:ph type="title" idx="8"/>
          </p:nvPr>
        </p:nvSpPr>
        <p:spPr>
          <a:xfrm>
            <a:off x="3326092" y="2292801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63" name="Google Shape;263;p2"/>
          <p:cNvSpPr txBox="1">
            <a:spLocks noGrp="1"/>
          </p:cNvSpPr>
          <p:nvPr>
            <p:ph type="title" idx="9"/>
          </p:nvPr>
        </p:nvSpPr>
        <p:spPr>
          <a:xfrm>
            <a:off x="3318408" y="3216136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264" name="Google Shape;264;p2"/>
          <p:cNvSpPr txBox="1"/>
          <p:nvPr/>
        </p:nvSpPr>
        <p:spPr>
          <a:xfrm>
            <a:off x="3305772" y="404877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</a:pPr>
            <a:r>
              <a:rPr lang="es"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/>
          </a:p>
        </p:txBody>
      </p:sp>
      <p:sp>
        <p:nvSpPr>
          <p:cNvPr id="265" name="Google Shape;265;p2"/>
          <p:cNvSpPr txBox="1"/>
          <p:nvPr/>
        </p:nvSpPr>
        <p:spPr>
          <a:xfrm>
            <a:off x="4593645" y="310242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Beyond the labs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754735-29C6-4FF8-9186-0F4C9F182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3"/>
    </mc:Choice>
    <mc:Fallback xmlns="">
      <p:transition spd="slow" advTm="16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28a8ca5bb_1_124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19" name="Google Shape;619;g728a8ca5bb_1_12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620" name="Google Shape;620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21" name="Google Shape;621;g728a8ca5bb_1_1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50" y="1600714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2495739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23" name="Google Shape;623;g728a8ca5bb_1_1242"/>
          <p:cNvCxnSpPr/>
          <p:nvPr/>
        </p:nvCxnSpPr>
        <p:spPr>
          <a:xfrm rot="10800000" flipH="1">
            <a:off x="1809677" y="22070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" name="Google Shape;624;g728a8ca5bb_1_1242"/>
          <p:cNvSpPr txBox="1">
            <a:spLocks noGrp="1"/>
          </p:cNvSpPr>
          <p:nvPr>
            <p:ph type="body" idx="1"/>
          </p:nvPr>
        </p:nvSpPr>
        <p:spPr>
          <a:xfrm>
            <a:off x="1733408" y="1426628"/>
            <a:ext cx="2312400" cy="69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1. Send check in request with {Booking Reference Code}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25" name="Google Shape;625;g728a8ca5bb_1_1242"/>
          <p:cNvSpPr txBox="1">
            <a:spLocks noGrp="1"/>
          </p:cNvSpPr>
          <p:nvPr>
            <p:ph type="body" idx="1"/>
          </p:nvPr>
        </p:nvSpPr>
        <p:spPr>
          <a:xfrm>
            <a:off x="1835606" y="2244456"/>
            <a:ext cx="2246599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4. Return check in status, </a:t>
            </a:r>
            <a:r>
              <a:rPr lang="en-SG" dirty="0">
                <a:solidFill>
                  <a:srgbClr val="000000"/>
                </a:solidFill>
              </a:rPr>
              <a:t>booking </a:t>
            </a:r>
            <a:r>
              <a:rPr lang="es" dirty="0">
                <a:solidFill>
                  <a:srgbClr val="000000"/>
                </a:solidFill>
              </a:rPr>
              <a:t>details </a:t>
            </a:r>
            <a:r>
              <a:rPr lang="en-SG" dirty="0">
                <a:solidFill>
                  <a:srgbClr val="000000"/>
                </a:solidFill>
              </a:rPr>
              <a:t>and assigned seat number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26" name="Google Shape;626;g728a8ca5bb_1_1242"/>
          <p:cNvCxnSpPr/>
          <p:nvPr/>
        </p:nvCxnSpPr>
        <p:spPr>
          <a:xfrm rot="10800000">
            <a:off x="1810727" y="22884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7" name="Google Shape;627;g728a8ca5bb_1_1242"/>
          <p:cNvSpPr txBox="1">
            <a:spLocks noGrp="1"/>
          </p:cNvSpPr>
          <p:nvPr>
            <p:ph type="body" idx="1"/>
          </p:nvPr>
        </p:nvSpPr>
        <p:spPr>
          <a:xfrm>
            <a:off x="3808327" y="2558064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8" name="Google Shape;628;g728a8ca5bb_1_1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275" y="1567639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728a8ca5bb_1_1242"/>
          <p:cNvSpPr txBox="1">
            <a:spLocks noGrp="1"/>
          </p:cNvSpPr>
          <p:nvPr>
            <p:ph type="body" idx="1"/>
          </p:nvPr>
        </p:nvSpPr>
        <p:spPr>
          <a:xfrm>
            <a:off x="1167275" y="126376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630" name="Google Shape;630;g728a8ca5bb_1_1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9875" y="1491439"/>
            <a:ext cx="913800" cy="91205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728a8ca5bb_1_1242"/>
          <p:cNvSpPr txBox="1">
            <a:spLocks noGrp="1"/>
          </p:cNvSpPr>
          <p:nvPr>
            <p:ph type="body" idx="1"/>
          </p:nvPr>
        </p:nvSpPr>
        <p:spPr>
          <a:xfrm>
            <a:off x="6634075" y="2544198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2" name="Google Shape;632;g728a8ca5bb_1_1242"/>
          <p:cNvSpPr txBox="1">
            <a:spLocks noGrp="1"/>
          </p:cNvSpPr>
          <p:nvPr>
            <p:ph type="body" idx="1"/>
          </p:nvPr>
        </p:nvSpPr>
        <p:spPr>
          <a:xfrm>
            <a:off x="5016550" y="1562889"/>
            <a:ext cx="2312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flight detail with {departDate and flightNo}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33" name="Google Shape;633;g728a8ca5bb_1_1242"/>
          <p:cNvCxnSpPr/>
          <p:nvPr/>
        </p:nvCxnSpPr>
        <p:spPr>
          <a:xfrm rot="10800000" flipH="1">
            <a:off x="5086277" y="22832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g728a8ca5bb_1_1242"/>
          <p:cNvSpPr txBox="1">
            <a:spLocks noGrp="1"/>
          </p:cNvSpPr>
          <p:nvPr>
            <p:ph type="body" idx="1"/>
          </p:nvPr>
        </p:nvSpPr>
        <p:spPr>
          <a:xfrm>
            <a:off x="5160335" y="2332689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3. Return flight details with departure time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35" name="Google Shape;635;g728a8ca5bb_1_1242"/>
          <p:cNvCxnSpPr/>
          <p:nvPr/>
        </p:nvCxnSpPr>
        <p:spPr>
          <a:xfrm rot="10800000">
            <a:off x="5087327" y="23646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g728a8ca5bb_1_1242"/>
          <p:cNvSpPr txBox="1">
            <a:spLocks noGrp="1"/>
          </p:cNvSpPr>
          <p:nvPr>
            <p:ph type="body" idx="1"/>
          </p:nvPr>
        </p:nvSpPr>
        <p:spPr>
          <a:xfrm>
            <a:off x="4319775" y="1250239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CDE9AA-70AC-4CEE-B115-A6BE4B452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  <p:sp>
        <p:nvSpPr>
          <p:cNvPr id="2" name="AutoShape 2" descr="Qr code free icon">
            <a:extLst>
              <a:ext uri="{FF2B5EF4-FFF2-40B4-BE49-F238E27FC236}">
                <a16:creationId xmlns:a16="http://schemas.microsoft.com/office/drawing/2014/main" id="{0641E19A-6ABF-42ED-A4E8-3370033CF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0F85F-98E5-4C34-AB32-58AC5CFBF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9775" y="3715592"/>
            <a:ext cx="742981" cy="738986"/>
          </a:xfrm>
          <a:prstGeom prst="rect">
            <a:avLst/>
          </a:prstGeom>
        </p:spPr>
      </p:pic>
      <p:cxnSp>
        <p:nvCxnSpPr>
          <p:cNvPr id="26" name="Google Shape;626;g728a8ca5bb_1_1242">
            <a:extLst>
              <a:ext uri="{FF2B5EF4-FFF2-40B4-BE49-F238E27FC236}">
                <a16:creationId xmlns:a16="http://schemas.microsoft.com/office/drawing/2014/main" id="{1F7F5768-C1B5-42C8-B510-030449D68479}"/>
              </a:ext>
            </a:extLst>
          </p:cNvPr>
          <p:cNvCxnSpPr>
            <a:cxnSpLocks/>
          </p:cNvCxnSpPr>
          <p:nvPr/>
        </p:nvCxnSpPr>
        <p:spPr>
          <a:xfrm>
            <a:off x="1809676" y="3356542"/>
            <a:ext cx="2246599" cy="8488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627;g728a8ca5bb_1_1242">
            <a:extLst>
              <a:ext uri="{FF2B5EF4-FFF2-40B4-BE49-F238E27FC236}">
                <a16:creationId xmlns:a16="http://schemas.microsoft.com/office/drawing/2014/main" id="{1BAD805D-7731-4431-A1C0-9FAD73F5649B}"/>
              </a:ext>
            </a:extLst>
          </p:cNvPr>
          <p:cNvSpPr txBox="1">
            <a:spLocks/>
          </p:cNvSpPr>
          <p:nvPr/>
        </p:nvSpPr>
        <p:spPr>
          <a:xfrm>
            <a:off x="4981602" y="3946217"/>
            <a:ext cx="1413600" cy="43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Q</a:t>
            </a:r>
            <a:r>
              <a:rPr lang="en-SG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 Code API</a:t>
            </a:r>
          </a:p>
        </p:txBody>
      </p:sp>
      <p:sp>
        <p:nvSpPr>
          <p:cNvPr id="35" name="Google Shape;625;g728a8ca5bb_1_1242">
            <a:extLst>
              <a:ext uri="{FF2B5EF4-FFF2-40B4-BE49-F238E27FC236}">
                <a16:creationId xmlns:a16="http://schemas.microsoft.com/office/drawing/2014/main" id="{9A5F169D-A688-40D7-B995-022D22349C13}"/>
              </a:ext>
            </a:extLst>
          </p:cNvPr>
          <p:cNvSpPr txBox="1">
            <a:spLocks/>
          </p:cNvSpPr>
          <p:nvPr/>
        </p:nvSpPr>
        <p:spPr>
          <a:xfrm>
            <a:off x="2435500" y="3277755"/>
            <a:ext cx="1992300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5. Send boarding pass image link</a:t>
            </a:r>
          </a:p>
        </p:txBody>
      </p:sp>
      <p:cxnSp>
        <p:nvCxnSpPr>
          <p:cNvPr id="36" name="Google Shape;626;g728a8ca5bb_1_1242">
            <a:extLst>
              <a:ext uri="{FF2B5EF4-FFF2-40B4-BE49-F238E27FC236}">
                <a16:creationId xmlns:a16="http://schemas.microsoft.com/office/drawing/2014/main" id="{8D744F2A-6D76-42A6-A009-92F272698A32}"/>
              </a:ext>
            </a:extLst>
          </p:cNvPr>
          <p:cNvCxnSpPr>
            <a:cxnSpLocks/>
          </p:cNvCxnSpPr>
          <p:nvPr/>
        </p:nvCxnSpPr>
        <p:spPr>
          <a:xfrm flipH="1" flipV="1">
            <a:off x="1719125" y="3491834"/>
            <a:ext cx="2168802" cy="8098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625;g728a8ca5bb_1_1242">
            <a:extLst>
              <a:ext uri="{FF2B5EF4-FFF2-40B4-BE49-F238E27FC236}">
                <a16:creationId xmlns:a16="http://schemas.microsoft.com/office/drawing/2014/main" id="{7AD6F293-A3AB-45DC-89A4-666ECA03B294}"/>
              </a:ext>
            </a:extLst>
          </p:cNvPr>
          <p:cNvSpPr txBox="1">
            <a:spLocks/>
          </p:cNvSpPr>
          <p:nvPr/>
        </p:nvSpPr>
        <p:spPr>
          <a:xfrm>
            <a:off x="1185967" y="3809136"/>
            <a:ext cx="1992300" cy="53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6. Return QR code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21"/>
    </mc:Choice>
    <mc:Fallback xmlns="">
      <p:transition spd="slow" advTm="27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28a8ca5bb_1_1006"/>
          <p:cNvSpPr txBox="1">
            <a:spLocks noGrp="1"/>
          </p:cNvSpPr>
          <p:nvPr>
            <p:ph type="title"/>
          </p:nvPr>
        </p:nvSpPr>
        <p:spPr>
          <a:xfrm>
            <a:off x="-46650" y="20095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42" name="Google Shape;642;g728a8ca5bb_1_100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643" name="Google Shape;643;g728a8ca5bb_1_100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4" name="Google Shape;644;g728a8ca5bb_1_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728a8ca5bb_1_100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6" name="Google Shape;646;g728a8ca5bb_1_1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728a8ca5bb_1_100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8" name="Google Shape;648;g728a8ca5bb_1_100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g728a8ca5bb_1_100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0" name="Google Shape;650;g728a8ca5bb_1_1006"/>
          <p:cNvSpPr txBox="1">
            <a:spLocks noGrp="1"/>
          </p:cNvSpPr>
          <p:nvPr>
            <p:ph type="body" idx="1"/>
          </p:nvPr>
        </p:nvSpPr>
        <p:spPr>
          <a:xfrm>
            <a:off x="1625700" y="1883700"/>
            <a:ext cx="24639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1. Search for passenger’s booking with flightCode and date</a:t>
            </a:r>
            <a:endParaRPr sz="1200">
              <a:solidFill>
                <a:srgbClr val="000000"/>
              </a:solidFill>
            </a:endParaRPr>
          </a:p>
        </p:txBody>
      </p:sp>
      <p:cxnSp>
        <p:nvCxnSpPr>
          <p:cNvPr id="651" name="Google Shape;651;g728a8ca5bb_1_100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g728a8ca5bb_1_1006"/>
          <p:cNvSpPr txBox="1">
            <a:spLocks noGrp="1"/>
          </p:cNvSpPr>
          <p:nvPr>
            <p:ph type="body" idx="1"/>
          </p:nvPr>
        </p:nvSpPr>
        <p:spPr>
          <a:xfrm>
            <a:off x="5218575" y="1994725"/>
            <a:ext cx="23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booking 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3" name="Google Shape;653;g728a8ca5bb_1_100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flight bookings details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54" name="Google Shape;654;g728a8ca5bb_1_100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g728a8ca5bb_1_100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flight bookings details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6" name="Google Shape;656;g728a8ca5bb_1_1006"/>
          <p:cNvSpPr txBox="1">
            <a:spLocks noGrp="1"/>
          </p:cNvSpPr>
          <p:nvPr>
            <p:ph type="body" idx="1"/>
          </p:nvPr>
        </p:nvSpPr>
        <p:spPr>
          <a:xfrm>
            <a:off x="404650" y="3996925"/>
            <a:ext cx="37050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*Note: 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Assume passenger is unable to check-in online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Passenger to check in with airport counter staff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657" name="Google Shape;657;g728a8ca5bb_1_10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42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FBB976-B5F6-4343-B4AB-F18A10A9C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39"/>
    </mc:Choice>
    <mc:Fallback xmlns="">
      <p:transition spd="slow" advTm="27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28a8ca5bb_1_98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63" name="Google Shape;663;g728a8ca5bb_1_98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664" name="Google Shape;664;g728a8ca5bb_1_98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5" name="Google Shape;665;g728a8ca5bb_1_9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728a8ca5bb_1_98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7" name="Google Shape;667;g728a8ca5bb_1_9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728a8ca5bb_1_98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9" name="Google Shape;669;g728a8ca5bb_1_98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g728a8ca5bb_1_98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g728a8ca5bb_1_986"/>
          <p:cNvSpPr txBox="1">
            <a:spLocks noGrp="1"/>
          </p:cNvSpPr>
          <p:nvPr>
            <p:ph type="body" idx="1"/>
          </p:nvPr>
        </p:nvSpPr>
        <p:spPr>
          <a:xfrm>
            <a:off x="1527975" y="1807500"/>
            <a:ext cx="25617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5. Click on “Assign Seat” button for the passenger’s booking</a:t>
            </a:r>
            <a:endParaRPr sz="1300">
              <a:solidFill>
                <a:srgbClr val="000000"/>
              </a:solidFill>
            </a:endParaRPr>
          </a:p>
        </p:txBody>
      </p:sp>
      <p:cxnSp>
        <p:nvCxnSpPr>
          <p:cNvPr id="672" name="Google Shape;672;g728a8ca5bb_1_98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" name="Google Shape;673;g728a8ca5bb_1_986"/>
          <p:cNvSpPr txBox="1">
            <a:spLocks noGrp="1"/>
          </p:cNvSpPr>
          <p:nvPr>
            <p:ph type="body" idx="1"/>
          </p:nvPr>
        </p:nvSpPr>
        <p:spPr>
          <a:xfrm>
            <a:off x="5284725" y="1918525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assign seat request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4" name="Google Shape;674;g728a8ca5bb_1_986"/>
          <p:cNvSpPr txBox="1">
            <a:spLocks noGrp="1"/>
          </p:cNvSpPr>
          <p:nvPr>
            <p:ph type="body" idx="1"/>
          </p:nvPr>
        </p:nvSpPr>
        <p:spPr>
          <a:xfrm>
            <a:off x="5367600" y="2721900"/>
            <a:ext cx="19110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booking details with assigned seat number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75" name="Google Shape;675;g728a8ca5bb_1_98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" name="Google Shape;676;g728a8ca5bb_1_986"/>
          <p:cNvSpPr txBox="1">
            <a:spLocks noGrp="1"/>
          </p:cNvSpPr>
          <p:nvPr>
            <p:ph type="body" idx="1"/>
          </p:nvPr>
        </p:nvSpPr>
        <p:spPr>
          <a:xfrm>
            <a:off x="1782225" y="2740250"/>
            <a:ext cx="2264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flight booking details table updated with the newly assigned seat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77" name="Google Shape;677;g728a8ca5bb_1_9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7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1DB268-0DE0-4001-BD05-CBF63FFE1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5"/>
    </mc:Choice>
    <mc:Fallback xmlns="">
      <p:transition spd="slow" advTm="20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28a8ca5bb_4_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83" name="Google Shape;683;g728a8ca5bb_4_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684" name="Google Shape;684;g728a8ca5bb_4_5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5136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is unable to check-in online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85" name="Google Shape;685;g728a8ca5bb_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250" y="1877450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728a8ca5bb_4_5"/>
          <p:cNvSpPr txBox="1">
            <a:spLocks noGrp="1"/>
          </p:cNvSpPr>
          <p:nvPr>
            <p:ph type="body" idx="1"/>
          </p:nvPr>
        </p:nvSpPr>
        <p:spPr>
          <a:xfrm>
            <a:off x="2231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87" name="Google Shape;687;g728a8ca5bb_4_5"/>
          <p:cNvCxnSpPr/>
          <p:nvPr/>
        </p:nvCxnSpPr>
        <p:spPr>
          <a:xfrm rot="10800000" flipH="1">
            <a:off x="3562277" y="2483750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Google Shape;688;g728a8ca5bb_4_5"/>
          <p:cNvSpPr txBox="1">
            <a:spLocks noGrp="1"/>
          </p:cNvSpPr>
          <p:nvPr>
            <p:ph type="body" idx="1"/>
          </p:nvPr>
        </p:nvSpPr>
        <p:spPr>
          <a:xfrm>
            <a:off x="3492550" y="1763425"/>
            <a:ext cx="231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Send check in request with {Booking Reference Code}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89" name="Google Shape;689;g728a8ca5bb_4_5"/>
          <p:cNvSpPr txBox="1">
            <a:spLocks noGrp="1"/>
          </p:cNvSpPr>
          <p:nvPr>
            <p:ph type="body" idx="1"/>
          </p:nvPr>
        </p:nvSpPr>
        <p:spPr>
          <a:xfrm>
            <a:off x="3636335" y="2533225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Return check in status and seat number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90" name="Google Shape;690;g728a8ca5bb_4_5"/>
          <p:cNvCxnSpPr/>
          <p:nvPr/>
        </p:nvCxnSpPr>
        <p:spPr>
          <a:xfrm rot="10800000">
            <a:off x="3563327" y="2565225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1" name="Google Shape;691;g728a8ca5bb_4_5"/>
          <p:cNvSpPr txBox="1">
            <a:spLocks noGrp="1"/>
          </p:cNvSpPr>
          <p:nvPr>
            <p:ph type="body" idx="1"/>
          </p:nvPr>
        </p:nvSpPr>
        <p:spPr>
          <a:xfrm>
            <a:off x="5560927" y="28348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92" name="Google Shape;692;g728a8ca5bb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875" y="18443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728a8ca5bb_4_5"/>
          <p:cNvSpPr txBox="1">
            <a:spLocks noGrp="1"/>
          </p:cNvSpPr>
          <p:nvPr>
            <p:ph type="body" idx="1"/>
          </p:nvPr>
        </p:nvSpPr>
        <p:spPr>
          <a:xfrm>
            <a:off x="2919875" y="15405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ED86D9-3264-45D8-9603-35BF18041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5"/>
    </mc:Choice>
    <mc:Fallback xmlns="">
      <p:transition spd="slow" advTm="12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28a8ca5bb_2_106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Beyond the labs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764B22-95AF-4B2D-BC40-1525F3038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0"/>
    </mc:Choice>
    <mc:Fallback xmlns="">
      <p:transition spd="slow" advTm="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28a8ca5bb_2_1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pic>
        <p:nvPicPr>
          <p:cNvPr id="704" name="Google Shape;704;g728a8ca5bb_2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300" y="1735775"/>
            <a:ext cx="1352725" cy="13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728a8ca5bb_2_115"/>
          <p:cNvSpPr txBox="1">
            <a:spLocks noGrp="1"/>
          </p:cNvSpPr>
          <p:nvPr>
            <p:ph type="ctrTitle"/>
          </p:nvPr>
        </p:nvSpPr>
        <p:spPr>
          <a:xfrm>
            <a:off x="6285463" y="3164700"/>
            <a:ext cx="17364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QR Code API</a:t>
            </a:r>
            <a:endParaRPr/>
          </a:p>
        </p:txBody>
      </p:sp>
      <p:sp>
        <p:nvSpPr>
          <p:cNvPr id="706" name="Google Shape;706;g728a8ca5bb_2_115"/>
          <p:cNvSpPr txBox="1">
            <a:spLocks noGrp="1"/>
          </p:cNvSpPr>
          <p:nvPr>
            <p:ph type="ctrTitle"/>
          </p:nvPr>
        </p:nvSpPr>
        <p:spPr>
          <a:xfrm>
            <a:off x="3818325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PayPal API</a:t>
            </a:r>
            <a:endParaRPr/>
          </a:p>
        </p:txBody>
      </p:sp>
      <p:pic>
        <p:nvPicPr>
          <p:cNvPr id="707" name="Google Shape;707;g728a8ca5bb_2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8325" y="1659575"/>
            <a:ext cx="1539300" cy="1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728a8ca5bb_2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750" y="1719124"/>
            <a:ext cx="1463100" cy="1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728a8ca5bb_2_115"/>
          <p:cNvSpPr txBox="1">
            <a:spLocks noGrp="1"/>
          </p:cNvSpPr>
          <p:nvPr>
            <p:ph type="ctrTitle"/>
          </p:nvPr>
        </p:nvSpPr>
        <p:spPr>
          <a:xfrm>
            <a:off x="1273650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Mailjet API</a:t>
            </a:r>
            <a:endParaRPr/>
          </a:p>
        </p:txBody>
      </p:sp>
      <p:sp>
        <p:nvSpPr>
          <p:cNvPr id="710" name="Google Shape;710;g728a8ca5bb_2_115"/>
          <p:cNvSpPr txBox="1">
            <a:spLocks noGrp="1"/>
          </p:cNvSpPr>
          <p:nvPr>
            <p:ph type="title" idx="4"/>
          </p:nvPr>
        </p:nvSpPr>
        <p:spPr>
          <a:xfrm>
            <a:off x="-11850" y="6222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External APIs</a:t>
            </a:r>
            <a:endParaRPr sz="2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539E38-0F8C-4A37-B554-24EA35FA87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7"/>
    </mc:Choice>
    <mc:Fallback xmlns="">
      <p:transition spd="slow" advTm="24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28a8ca5bb_2_338"/>
          <p:cNvSpPr txBox="1">
            <a:spLocks noGrp="1"/>
          </p:cNvSpPr>
          <p:nvPr>
            <p:ph type="title" idx="4"/>
          </p:nvPr>
        </p:nvSpPr>
        <p:spPr>
          <a:xfrm>
            <a:off x="-11850" y="4698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Database &amp; UI</a:t>
            </a:r>
            <a:endParaRPr sz="2400"/>
          </a:p>
        </p:txBody>
      </p:sp>
      <p:sp>
        <p:nvSpPr>
          <p:cNvPr id="716" name="Google Shape;716;g728a8ca5bb_2_3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26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717" name="Google Shape;717;g728a8ca5bb_2_338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8" name="Google Shape;718;g728a8ca5bb_2_338"/>
          <p:cNvSpPr txBox="1">
            <a:spLocks noGrp="1"/>
          </p:cNvSpPr>
          <p:nvPr>
            <p:ph type="ctrTitle"/>
          </p:nvPr>
        </p:nvSpPr>
        <p:spPr>
          <a:xfrm>
            <a:off x="1037028" y="21049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WEB TEMPLATE ENGINE</a:t>
            </a:r>
            <a:endParaRPr/>
          </a:p>
        </p:txBody>
      </p:sp>
      <p:sp>
        <p:nvSpPr>
          <p:cNvPr id="719" name="Google Shape;719;g728a8ca5bb_2_338"/>
          <p:cNvSpPr txBox="1">
            <a:spLocks noGrp="1"/>
          </p:cNvSpPr>
          <p:nvPr>
            <p:ph type="subTitle" idx="1"/>
          </p:nvPr>
        </p:nvSpPr>
        <p:spPr>
          <a:xfrm>
            <a:off x="918675" y="3054450"/>
            <a:ext cx="3101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To be able to call UI within our flask app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0" name="Google Shape;720;g728a8ca5bb_2_338"/>
          <p:cNvSpPr txBox="1">
            <a:spLocks noGrp="1"/>
          </p:cNvSpPr>
          <p:nvPr>
            <p:ph type="subTitle" idx="3"/>
          </p:nvPr>
        </p:nvSpPr>
        <p:spPr>
          <a:xfrm>
            <a:off x="4657475" y="3054450"/>
            <a:ext cx="38697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Scalability for increased demands of application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Consistent speed and performance over content delivery network.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21" name="Google Shape;721;g728a8ca5bb_2_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700" y="1003075"/>
            <a:ext cx="10922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728a8ca5bb_2_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375" y="675233"/>
            <a:ext cx="1092200" cy="148594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728a8ca5bb_2_338"/>
          <p:cNvSpPr txBox="1">
            <a:spLocks noGrp="1"/>
          </p:cNvSpPr>
          <p:nvPr>
            <p:ph type="ctrTitle"/>
          </p:nvPr>
        </p:nvSpPr>
        <p:spPr>
          <a:xfrm>
            <a:off x="4694624" y="2333550"/>
            <a:ext cx="3869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AMAZON Relational Database Service (RDS) DATABASE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37E1DA-C547-48E8-83FA-015B63A24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11"/>
    </mc:Choice>
    <mc:Fallback xmlns="">
      <p:transition spd="slow" advTm="2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28a8ca5bb_1_2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Technical Overview Diagram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8F95F2-5206-4C0B-AFF0-E23B28C27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2"/>
    </mc:Choice>
    <mc:Fallback xmlns="">
      <p:transition spd="slow" advTm="3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28a8ca5bb_1_107"/>
          <p:cNvSpPr/>
          <p:nvPr/>
        </p:nvSpPr>
        <p:spPr>
          <a:xfrm>
            <a:off x="899600" y="2029275"/>
            <a:ext cx="7233600" cy="2877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5" name="Google Shape;735;g728a8ca5bb_1_107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(Passenger microservice)</a:t>
            </a:r>
            <a:endParaRPr sz="2400"/>
          </a:p>
        </p:txBody>
      </p:sp>
      <p:sp>
        <p:nvSpPr>
          <p:cNvPr id="736" name="Google Shape;736;g728a8ca5bb_1_1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728a8ca5bb_1_107"/>
          <p:cNvSpPr/>
          <p:nvPr/>
        </p:nvSpPr>
        <p:spPr>
          <a:xfrm>
            <a:off x="1669225" y="1119881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38" name="Google Shape;738;g728a8ca5bb_1_107"/>
          <p:cNvCxnSpPr>
            <a:stCxn id="737" idx="2"/>
            <a:endCxn id="739" idx="0"/>
          </p:cNvCxnSpPr>
          <p:nvPr/>
        </p:nvCxnSpPr>
        <p:spPr>
          <a:xfrm>
            <a:off x="2751925" y="1666181"/>
            <a:ext cx="1764600" cy="476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0" name="Google Shape;740;g728a8ca5bb_1_107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41" name="Google Shape;741;g728a8ca5bb_1_107"/>
          <p:cNvCxnSpPr/>
          <p:nvPr/>
        </p:nvCxnSpPr>
        <p:spPr>
          <a:xfrm>
            <a:off x="0" y="257175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g728a8ca5bb_1_107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3" name="Google Shape;743;g728a8ca5bb_1_107"/>
          <p:cNvCxnSpPr/>
          <p:nvPr/>
        </p:nvCxnSpPr>
        <p:spPr>
          <a:xfrm>
            <a:off x="284850" y="113512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g728a8ca5bb_1_107"/>
          <p:cNvSpPr txBox="1"/>
          <p:nvPr/>
        </p:nvSpPr>
        <p:spPr>
          <a:xfrm>
            <a:off x="944099" y="169426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9" name="Google Shape;739;g728a8ca5bb_1_107"/>
          <p:cNvSpPr/>
          <p:nvPr/>
        </p:nvSpPr>
        <p:spPr>
          <a:xfrm>
            <a:off x="3906806" y="2142207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5" name="Google Shape;745;g728a8ca5bb_1_107"/>
          <p:cNvSpPr txBox="1"/>
          <p:nvPr/>
        </p:nvSpPr>
        <p:spPr>
          <a:xfrm>
            <a:off x="1181100" y="2468888"/>
            <a:ext cx="3605400" cy="21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 passenger details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b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details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[GET]/passenger/email/&lt;string:email&gt;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by pid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[GET]/passenger/&lt;string:pid&gt;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id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[GET]/getpassengerpid/&lt;string:email&gt;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[POST]/passenger/login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Account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[POST]/passenger/register/&lt;string:email&gt;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728a8ca5bb_1_107"/>
          <p:cNvSpPr/>
          <p:nvPr/>
        </p:nvSpPr>
        <p:spPr>
          <a:xfrm>
            <a:off x="4037900" y="479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7" name="Google Shape;747;g728a8ca5bb_1_107"/>
          <p:cNvSpPr/>
          <p:nvPr/>
        </p:nvSpPr>
        <p:spPr>
          <a:xfrm>
            <a:off x="6638950" y="5415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8" name="Google Shape;748;g728a8ca5bb_1_107"/>
          <p:cNvCxnSpPr>
            <a:stCxn id="747" idx="2"/>
            <a:endCxn id="739" idx="0"/>
          </p:cNvCxnSpPr>
          <p:nvPr/>
        </p:nvCxnSpPr>
        <p:spPr>
          <a:xfrm flipH="1">
            <a:off x="4516450" y="1326319"/>
            <a:ext cx="3205200" cy="816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728a8ca5bb_1_107"/>
          <p:cNvSpPr/>
          <p:nvPr/>
        </p:nvSpPr>
        <p:spPr>
          <a:xfrm>
            <a:off x="1669225" y="555079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50" name="Google Shape;750;g728a8ca5bb_1_107"/>
          <p:cNvCxnSpPr>
            <a:stCxn id="749" idx="3"/>
            <a:endCxn id="739" idx="0"/>
          </p:cNvCxnSpPr>
          <p:nvPr/>
        </p:nvCxnSpPr>
        <p:spPr>
          <a:xfrm>
            <a:off x="3899725" y="785329"/>
            <a:ext cx="616800" cy="1356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1" name="Google Shape;751;g728a8ca5bb_1_107"/>
          <p:cNvCxnSpPr>
            <a:stCxn id="746" idx="2"/>
            <a:endCxn id="739" idx="0"/>
          </p:cNvCxnSpPr>
          <p:nvPr/>
        </p:nvCxnSpPr>
        <p:spPr>
          <a:xfrm flipH="1">
            <a:off x="4516550" y="1264425"/>
            <a:ext cx="681000" cy="877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2" name="Google Shape;752;g728a8ca5bb_1_107"/>
          <p:cNvSpPr/>
          <p:nvPr/>
        </p:nvSpPr>
        <p:spPr>
          <a:xfrm>
            <a:off x="5439750" y="258290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flight_passenger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3" name="Google Shape;753;g728a8ca5bb_1_107"/>
          <p:cNvSpPr txBox="1"/>
          <p:nvPr/>
        </p:nvSpPr>
        <p:spPr>
          <a:xfrm>
            <a:off x="5439750" y="3065712"/>
            <a:ext cx="1943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pid (VARCHAR) (auto increment)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password (VARCHAR)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lastName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firstName(VARCHAR)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email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dateOfBirth (date)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contactNo (INT)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4" name="Google Shape;754;g728a8ca5bb_1_107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55" name="Google Shape;755;g728a8ca5bb_1_107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6" name="Google Shape;756;g728a8ca5bb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207003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92"/>
    </mc:Choice>
    <mc:Fallback xmlns="">
      <p:transition spd="slow" advTm="5299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28a8ca5bb_1_462"/>
          <p:cNvSpPr/>
          <p:nvPr/>
        </p:nvSpPr>
        <p:spPr>
          <a:xfrm>
            <a:off x="949325" y="1743169"/>
            <a:ext cx="7088100" cy="3173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3" name="Google Shape;763;g728a8ca5bb_1_462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(Booking microservice)</a:t>
            </a:r>
            <a:endParaRPr sz="2400"/>
          </a:p>
        </p:txBody>
      </p:sp>
      <p:sp>
        <p:nvSpPr>
          <p:cNvPr id="764" name="Google Shape;764;g728a8ca5bb_1_46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728a8ca5bb_1_462"/>
          <p:cNvSpPr/>
          <p:nvPr/>
        </p:nvSpPr>
        <p:spPr>
          <a:xfrm>
            <a:off x="1669225" y="1082519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66" name="Google Shape;766;g728a8ca5bb_1_462"/>
          <p:cNvCxnSpPr>
            <a:stCxn id="765" idx="3"/>
            <a:endCxn id="767" idx="0"/>
          </p:cNvCxnSpPr>
          <p:nvPr/>
        </p:nvCxnSpPr>
        <p:spPr>
          <a:xfrm>
            <a:off x="3834625" y="1355669"/>
            <a:ext cx="1171500" cy="154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8" name="Google Shape;768;g728a8ca5bb_1_462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69" name="Google Shape;769;g728a8ca5bb_1_462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0" name="Google Shape;770;g728a8ca5bb_1_462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1" name="Google Shape;771;g728a8ca5bb_1_462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g728a8ca5bb_1_462"/>
          <p:cNvSpPr txBox="1"/>
          <p:nvPr/>
        </p:nvSpPr>
        <p:spPr>
          <a:xfrm>
            <a:off x="1079249" y="1835291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7" name="Google Shape;767;g728a8ca5bb_1_462"/>
          <p:cNvSpPr/>
          <p:nvPr/>
        </p:nvSpPr>
        <p:spPr>
          <a:xfrm>
            <a:off x="4396645" y="150986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3" name="Google Shape;773;g728a8ca5bb_1_462"/>
          <p:cNvCxnSpPr/>
          <p:nvPr/>
        </p:nvCxnSpPr>
        <p:spPr>
          <a:xfrm>
            <a:off x="3123200" y="2553881"/>
            <a:ext cx="9600" cy="89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g728a8ca5bb_1_462"/>
          <p:cNvSpPr/>
          <p:nvPr/>
        </p:nvSpPr>
        <p:spPr>
          <a:xfrm>
            <a:off x="4037900" y="4034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5" name="Google Shape;775;g728a8ca5bb_1_462"/>
          <p:cNvSpPr/>
          <p:nvPr/>
        </p:nvSpPr>
        <p:spPr>
          <a:xfrm>
            <a:off x="6638950" y="4653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6" name="Google Shape;776;g728a8ca5bb_1_462"/>
          <p:cNvCxnSpPr>
            <a:stCxn id="774" idx="2"/>
            <a:endCxn id="767" idx="0"/>
          </p:cNvCxnSpPr>
          <p:nvPr/>
        </p:nvCxnSpPr>
        <p:spPr>
          <a:xfrm flipH="1">
            <a:off x="5006150" y="1188225"/>
            <a:ext cx="191400" cy="32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7" name="Google Shape;777;g728a8ca5bb_1_462"/>
          <p:cNvCxnSpPr>
            <a:stCxn id="775" idx="2"/>
            <a:endCxn id="767" idx="0"/>
          </p:cNvCxnSpPr>
          <p:nvPr/>
        </p:nvCxnSpPr>
        <p:spPr>
          <a:xfrm flipH="1">
            <a:off x="5006350" y="1250119"/>
            <a:ext cx="2715300" cy="259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8" name="Google Shape;778;g728a8ca5bb_1_462"/>
          <p:cNvSpPr/>
          <p:nvPr/>
        </p:nvSpPr>
        <p:spPr>
          <a:xfrm>
            <a:off x="1669225" y="517716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9" name="Google Shape;779;g728a8ca5bb_1_462"/>
          <p:cNvSpPr txBox="1"/>
          <p:nvPr/>
        </p:nvSpPr>
        <p:spPr>
          <a:xfrm>
            <a:off x="3308275" y="2119500"/>
            <a:ext cx="2194200" cy="2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booking check-in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[GET]/booking/checkin/&lt;string:refCode&gt;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boarding pass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[GET]/booking/boarding/&lt;string:refCode&gt;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seat when checking in</a:t>
            </a:r>
            <a:b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[GET]/booking/assignSeat/&lt;string:refCode&gt;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booking, flight and passenger details to Notification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[AMQP] send_booking(message)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[OPTIONS]/booking/status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0" name="Google Shape;780;g728a8ca5bb_1_462"/>
          <p:cNvSpPr txBox="1"/>
          <p:nvPr/>
        </p:nvSpPr>
        <p:spPr>
          <a:xfrm>
            <a:off x="1114300" y="2089625"/>
            <a:ext cx="2023800" cy="2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bookings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pid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/booking/&lt;string:pid&gt;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flightNo and date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/booking/filter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new booking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/booking/create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price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Confirm booking 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/booking/confirm/&lt;string:price&gt;/&lt;string:refCode&gt;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refcode </a:t>
            </a: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[GET]/booking/message/&lt;int:refCode&gt;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1" name="Google Shape;781;g728a8ca5bb_1_462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82" name="Google Shape;782;g728a8ca5bb_1_462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g728a8ca5bb_1_462"/>
          <p:cNvSpPr txBox="1"/>
          <p:nvPr/>
        </p:nvSpPr>
        <p:spPr>
          <a:xfrm>
            <a:off x="5659666" y="2754544"/>
            <a:ext cx="2194200" cy="1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refCode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pid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fightNo(VARCHAR)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deptDate (DATE)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class_type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baggage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meal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seat_number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4" name="Google Shape;784;g728a8ca5bb_1_462"/>
          <p:cNvSpPr/>
          <p:nvPr/>
        </p:nvSpPr>
        <p:spPr>
          <a:xfrm>
            <a:off x="5692647" y="241145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flight_booking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5" name="Google Shape;785;g728a8ca5bb_1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28"/>
    </mc:Choice>
    <mc:Fallback xmlns="">
      <p:transition spd="slow" advTm="462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Introduction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03C17F-EF1E-4283-B88D-59899D0B9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"/>
    </mc:Choice>
    <mc:Fallback xmlns="">
      <p:transition spd="slow" advTm="2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28a8ca5bb_1_641"/>
          <p:cNvSpPr/>
          <p:nvPr/>
        </p:nvSpPr>
        <p:spPr>
          <a:xfrm>
            <a:off x="1181100" y="1740675"/>
            <a:ext cx="6849900" cy="3105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2" name="Google Shape;792;g728a8ca5bb_1_641"/>
          <p:cNvSpPr txBox="1">
            <a:spLocks noGrp="1"/>
          </p:cNvSpPr>
          <p:nvPr>
            <p:ph type="title"/>
          </p:nvPr>
        </p:nvSpPr>
        <p:spPr>
          <a:xfrm>
            <a:off x="211188" y="-4744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(Flight microservice)</a:t>
            </a:r>
            <a:endParaRPr sz="2400"/>
          </a:p>
        </p:txBody>
      </p:sp>
      <p:sp>
        <p:nvSpPr>
          <p:cNvPr id="793" name="Google Shape;793;g728a8ca5bb_1_641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728a8ca5bb_1_641"/>
          <p:cNvSpPr/>
          <p:nvPr/>
        </p:nvSpPr>
        <p:spPr>
          <a:xfrm>
            <a:off x="1802950" y="510575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5" name="Google Shape;795;g728a8ca5bb_1_641"/>
          <p:cNvSpPr txBox="1"/>
          <p:nvPr/>
        </p:nvSpPr>
        <p:spPr>
          <a:xfrm>
            <a:off x="15240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96" name="Google Shape;796;g728a8ca5bb_1_641"/>
          <p:cNvCxnSpPr/>
          <p:nvPr/>
        </p:nvCxnSpPr>
        <p:spPr>
          <a:xfrm>
            <a:off x="228600" y="2555712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g728a8ca5bb_1_641"/>
          <p:cNvSpPr txBox="1"/>
          <p:nvPr/>
        </p:nvSpPr>
        <p:spPr>
          <a:xfrm>
            <a:off x="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98" name="Google Shape;798;g728a8ca5bb_1_641"/>
          <p:cNvCxnSpPr/>
          <p:nvPr/>
        </p:nvCxnSpPr>
        <p:spPr>
          <a:xfrm>
            <a:off x="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9" name="Google Shape;799;g728a8ca5bb_1_641"/>
          <p:cNvSpPr/>
          <p:nvPr/>
        </p:nvSpPr>
        <p:spPr>
          <a:xfrm>
            <a:off x="4503400" y="1511991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0" name="Google Shape;800;g728a8ca5bb_1_641"/>
          <p:cNvSpPr txBox="1"/>
          <p:nvPr/>
        </p:nvSpPr>
        <p:spPr>
          <a:xfrm>
            <a:off x="1333500" y="1835294"/>
            <a:ext cx="3651300" cy="2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details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 no.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[GET]/getFlightNo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by departure and arrival destination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[GET]/flight/&lt;string:departDest&gt;/&lt;string:arrivalDest&gt;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flight by flightNo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[GET]/flight/&lt;string:flightNo&gt;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[POST]/flight/receive_flights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[POST]/flight/receive_choice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the country codes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[GET]/getFlightCode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country name by code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[GET]/getcodename/&lt;string:code&gt;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1" name="Google Shape;801;g728a8ca5bb_1_641"/>
          <p:cNvCxnSpPr>
            <a:stCxn id="794" idx="3"/>
            <a:endCxn id="799" idx="1"/>
          </p:cNvCxnSpPr>
          <p:nvPr/>
        </p:nvCxnSpPr>
        <p:spPr>
          <a:xfrm>
            <a:off x="3968350" y="783725"/>
            <a:ext cx="535200" cy="9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2" name="Google Shape;802;g728a8ca5bb_1_641"/>
          <p:cNvSpPr/>
          <p:nvPr/>
        </p:nvSpPr>
        <p:spPr>
          <a:xfrm>
            <a:off x="4190300" y="461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3" name="Google Shape;803;g728a8ca5bb_1_641"/>
          <p:cNvSpPr/>
          <p:nvPr/>
        </p:nvSpPr>
        <p:spPr>
          <a:xfrm>
            <a:off x="6638950" y="51426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4" name="Google Shape;804;g728a8ca5bb_1_641"/>
          <p:cNvCxnSpPr>
            <a:stCxn id="802" idx="2"/>
            <a:endCxn id="799" idx="0"/>
          </p:cNvCxnSpPr>
          <p:nvPr/>
        </p:nvCxnSpPr>
        <p:spPr>
          <a:xfrm flipH="1">
            <a:off x="5112950" y="1246425"/>
            <a:ext cx="237000" cy="265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5" name="Google Shape;805;g728a8ca5bb_1_641"/>
          <p:cNvCxnSpPr>
            <a:stCxn id="803" idx="2"/>
            <a:endCxn id="799" idx="3"/>
          </p:cNvCxnSpPr>
          <p:nvPr/>
        </p:nvCxnSpPr>
        <p:spPr>
          <a:xfrm flipH="1">
            <a:off x="5722750" y="1299069"/>
            <a:ext cx="1998900" cy="44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6" name="Google Shape;806;g728a8ca5bb_1_641"/>
          <p:cNvSpPr/>
          <p:nvPr/>
        </p:nvSpPr>
        <p:spPr>
          <a:xfrm>
            <a:off x="5584770" y="2452706"/>
            <a:ext cx="2117100" cy="4728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flight_name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7" name="Google Shape;807;g728a8ca5bb_1_641"/>
          <p:cNvSpPr txBox="1"/>
          <p:nvPr/>
        </p:nvSpPr>
        <p:spPr>
          <a:xfrm>
            <a:off x="5493400" y="2966049"/>
            <a:ext cx="2624100" cy="2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FlightNo(VARCHAR)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DepartDest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basePrice (DOUBLE)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name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8" name="Google Shape;808;g728a8ca5bb_1_641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09" name="Google Shape;809;g728a8ca5bb_1_641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g728a8ca5bb_1_641"/>
          <p:cNvSpPr/>
          <p:nvPr/>
        </p:nvSpPr>
        <p:spPr>
          <a:xfrm>
            <a:off x="1745425" y="1176574"/>
            <a:ext cx="2230500" cy="517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1" name="Google Shape;811;g728a8ca5bb_1_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28a8ca5bb_1_809"/>
          <p:cNvSpPr/>
          <p:nvPr/>
        </p:nvSpPr>
        <p:spPr>
          <a:xfrm>
            <a:off x="1038475" y="1898344"/>
            <a:ext cx="6975000" cy="3012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8" name="Google Shape;818;g728a8ca5bb_1_809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(Pricing Microservice)</a:t>
            </a:r>
            <a:endParaRPr sz="2400"/>
          </a:p>
        </p:txBody>
      </p:sp>
      <p:sp>
        <p:nvSpPr>
          <p:cNvPr id="819" name="Google Shape;819;g728a8ca5bb_1_809"/>
          <p:cNvSpPr/>
          <p:nvPr/>
        </p:nvSpPr>
        <p:spPr>
          <a:xfrm>
            <a:off x="3957414" y="2007809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Pricing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0" name="Google Shape;820;g728a8ca5bb_1_809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1" name="Google Shape;821;g728a8ca5bb_1_809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g728a8ca5bb_1_809"/>
          <p:cNvSpPr txBox="1"/>
          <p:nvPr/>
        </p:nvSpPr>
        <p:spPr>
          <a:xfrm>
            <a:off x="988049" y="16119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3" name="Google Shape;823;g728a8ca5bb_1_809"/>
          <p:cNvSpPr/>
          <p:nvPr/>
        </p:nvSpPr>
        <p:spPr>
          <a:xfrm>
            <a:off x="1743600" y="1052324"/>
            <a:ext cx="2251500" cy="617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4" name="Google Shape;824;g728a8ca5bb_1_809"/>
          <p:cNvSpPr/>
          <p:nvPr/>
        </p:nvSpPr>
        <p:spPr>
          <a:xfrm>
            <a:off x="4245650" y="573909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5" name="Google Shape;825;g728a8ca5bb_1_809"/>
          <p:cNvSpPr/>
          <p:nvPr/>
        </p:nvSpPr>
        <p:spPr>
          <a:xfrm>
            <a:off x="6846700" y="578653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6" name="Google Shape;826;g728a8ca5bb_1_809"/>
          <p:cNvCxnSpPr>
            <a:stCxn id="824" idx="2"/>
            <a:endCxn id="819" idx="0"/>
          </p:cNvCxnSpPr>
          <p:nvPr/>
        </p:nvCxnSpPr>
        <p:spPr>
          <a:xfrm flipH="1">
            <a:off x="4567100" y="1358709"/>
            <a:ext cx="838200" cy="649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7" name="Google Shape;827;g728a8ca5bb_1_809"/>
          <p:cNvCxnSpPr>
            <a:stCxn id="825" idx="2"/>
            <a:endCxn id="819" idx="0"/>
          </p:cNvCxnSpPr>
          <p:nvPr/>
        </p:nvCxnSpPr>
        <p:spPr>
          <a:xfrm flipH="1">
            <a:off x="4567000" y="1363453"/>
            <a:ext cx="3362400" cy="644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8" name="Google Shape;828;g728a8ca5bb_1_809"/>
          <p:cNvSpPr/>
          <p:nvPr/>
        </p:nvSpPr>
        <p:spPr>
          <a:xfrm>
            <a:off x="6249150" y="2254576"/>
            <a:ext cx="12192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flight_pricing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9" name="Google Shape;829;g728a8ca5bb_1_809"/>
          <p:cNvSpPr txBox="1"/>
          <p:nvPr/>
        </p:nvSpPr>
        <p:spPr>
          <a:xfrm>
            <a:off x="5963400" y="2565338"/>
            <a:ext cx="19581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Baggage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Class Type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class_name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percentage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Meal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0" name="Google Shape;830;g728a8ca5bb_1_809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31" name="Google Shape;831;g728a8ca5bb_1_809"/>
          <p:cNvCxnSpPr/>
          <p:nvPr/>
        </p:nvCxnSpPr>
        <p:spPr>
          <a:xfrm>
            <a:off x="8037550" y="25075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2" name="Google Shape;832;g728a8ca5bb_1_809"/>
          <p:cNvSpPr txBox="1"/>
          <p:nvPr/>
        </p:nvSpPr>
        <p:spPr>
          <a:xfrm>
            <a:off x="1352700" y="2018644"/>
            <a:ext cx="1958100" cy="24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[GET]/pricing/baggage/&lt;int:baggage_id&gt;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[GET]/pricing/meal/&lt;int:meal_id&gt;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class percentage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[GET]/pricing/class/&lt;string:class_name&gt;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pricing information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[GET]/pricing/getbaggageid/&lt;string:baggage_desc&gt;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all pricing details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3" name="Google Shape;833;g728a8ca5bb_1_809"/>
          <p:cNvSpPr/>
          <p:nvPr/>
        </p:nvSpPr>
        <p:spPr>
          <a:xfrm>
            <a:off x="1733400" y="422076"/>
            <a:ext cx="2230500" cy="5289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4" name="Google Shape;834;g728a8ca5bb_1_809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35" name="Google Shape;835;g728a8ca5bb_1_809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6" name="Google Shape;836;g728a8ca5bb_1_809"/>
          <p:cNvCxnSpPr>
            <a:stCxn id="823" idx="2"/>
            <a:endCxn id="819" idx="0"/>
          </p:cNvCxnSpPr>
          <p:nvPr/>
        </p:nvCxnSpPr>
        <p:spPr>
          <a:xfrm>
            <a:off x="2869350" y="1669424"/>
            <a:ext cx="1697700" cy="338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7" name="Google Shape;837;g728a8ca5bb_1_809"/>
          <p:cNvSpPr txBox="1"/>
          <p:nvPr/>
        </p:nvSpPr>
        <p:spPr>
          <a:xfrm>
            <a:off x="3482400" y="2610450"/>
            <a:ext cx="19581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by meal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by baggage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28a8ca5bb_1_893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(.py Without Database)</a:t>
            </a:r>
            <a:endParaRPr sz="2400"/>
          </a:p>
        </p:txBody>
      </p:sp>
      <p:sp>
        <p:nvSpPr>
          <p:cNvPr id="844" name="Google Shape;844;g728a8ca5bb_1_893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45" name="Google Shape;845;g728a8ca5bb_1_893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6" name="Google Shape;846;g728a8ca5bb_1_893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47" name="Google Shape;847;g728a8ca5bb_1_893"/>
          <p:cNvCxnSpPr/>
          <p:nvPr/>
        </p:nvCxnSpPr>
        <p:spPr>
          <a:xfrm>
            <a:off x="228600" y="11119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8" name="Google Shape;848;g728a8ca5bb_1_893"/>
          <p:cNvSpPr txBox="1"/>
          <p:nvPr/>
        </p:nvSpPr>
        <p:spPr>
          <a:xfrm>
            <a:off x="1766124" y="15123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9" name="Google Shape;849;g728a8ca5bb_1_893"/>
          <p:cNvSpPr/>
          <p:nvPr/>
        </p:nvSpPr>
        <p:spPr>
          <a:xfrm>
            <a:off x="1723200" y="955575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0" name="Google Shape;850;g728a8ca5bb_1_893"/>
          <p:cNvSpPr/>
          <p:nvPr/>
        </p:nvSpPr>
        <p:spPr>
          <a:xfrm>
            <a:off x="4235450" y="555272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1" name="Google Shape;851;g728a8ca5bb_1_893"/>
          <p:cNvSpPr/>
          <p:nvPr/>
        </p:nvSpPr>
        <p:spPr>
          <a:xfrm>
            <a:off x="6836500" y="560016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2" name="Google Shape;852;g728a8ca5bb_1_893"/>
          <p:cNvSpPr/>
          <p:nvPr/>
        </p:nvSpPr>
        <p:spPr>
          <a:xfrm>
            <a:off x="4742475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3" name="Google Shape;853;g728a8ca5bb_1_893"/>
          <p:cNvSpPr/>
          <p:nvPr/>
        </p:nvSpPr>
        <p:spPr>
          <a:xfrm>
            <a:off x="5107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Billing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4" name="Google Shape;854;g728a8ca5bb_1_893"/>
          <p:cNvSpPr txBox="1"/>
          <p:nvPr/>
        </p:nvSpPr>
        <p:spPr>
          <a:xfrm>
            <a:off x="4766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Redirect to PayPal API 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[GET]/[POST]/billing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status of payment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[GET]/billing/status/&lt;string:stt&gt;/&lt;string:refCode&gt;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5" name="Google Shape;855;g728a8ca5bb_1_893"/>
          <p:cNvSpPr/>
          <p:nvPr/>
        </p:nvSpPr>
        <p:spPr>
          <a:xfrm>
            <a:off x="1766125" y="1738750"/>
            <a:ext cx="273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6" name="Google Shape;856;g728a8ca5bb_1_893"/>
          <p:cNvSpPr/>
          <p:nvPr/>
        </p:nvSpPr>
        <p:spPr>
          <a:xfrm>
            <a:off x="2173614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7" name="Google Shape;857;g728a8ca5bb_1_893"/>
          <p:cNvSpPr txBox="1"/>
          <p:nvPr/>
        </p:nvSpPr>
        <p:spPr>
          <a:xfrm>
            <a:off x="1897125" y="2306125"/>
            <a:ext cx="2611800" cy="23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 Templates (on port 8000)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/about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about.html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/create_account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create_account.html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/manage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manage_booking.html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/login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login.html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/search_flights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search_flights.html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/admin_search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admin_search.html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/paypal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paypal.html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/cart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cart.html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8" name="Google Shape;858;g728a8ca5bb_1_893"/>
          <p:cNvSpPr/>
          <p:nvPr/>
        </p:nvSpPr>
        <p:spPr>
          <a:xfrm>
            <a:off x="1723200" y="403425"/>
            <a:ext cx="2230500" cy="5040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u="sng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59" name="Google Shape;859;g728a8ca5bb_1_893"/>
          <p:cNvCxnSpPr>
            <a:stCxn id="858" idx="1"/>
            <a:endCxn id="856" idx="0"/>
          </p:cNvCxnSpPr>
          <p:nvPr/>
        </p:nvCxnSpPr>
        <p:spPr>
          <a:xfrm>
            <a:off x="1723200" y="655425"/>
            <a:ext cx="1059900" cy="1193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0" name="Google Shape;860;g728a8ca5bb_1_893"/>
          <p:cNvCxnSpPr>
            <a:stCxn id="850" idx="2"/>
            <a:endCxn id="856" idx="0"/>
          </p:cNvCxnSpPr>
          <p:nvPr/>
        </p:nvCxnSpPr>
        <p:spPr>
          <a:xfrm flipH="1">
            <a:off x="2783300" y="1340072"/>
            <a:ext cx="2611800" cy="508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1" name="Google Shape;861;g728a8ca5bb_1_893"/>
          <p:cNvCxnSpPr>
            <a:stCxn id="851" idx="2"/>
            <a:endCxn id="856" idx="0"/>
          </p:cNvCxnSpPr>
          <p:nvPr/>
        </p:nvCxnSpPr>
        <p:spPr>
          <a:xfrm flipH="1">
            <a:off x="2783200" y="1344816"/>
            <a:ext cx="5136000" cy="504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2" name="Google Shape;862;g728a8ca5bb_1_893"/>
          <p:cNvCxnSpPr>
            <a:stCxn id="849" idx="2"/>
            <a:endCxn id="853" idx="0"/>
          </p:cNvCxnSpPr>
          <p:nvPr/>
        </p:nvCxnSpPr>
        <p:spPr>
          <a:xfrm>
            <a:off x="2838450" y="1548675"/>
            <a:ext cx="2878500" cy="300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3" name="Google Shape;863;g728a8ca5bb_1_893"/>
          <p:cNvSpPr txBox="1"/>
          <p:nvPr/>
        </p:nvSpPr>
        <p:spPr>
          <a:xfrm>
            <a:off x="4742474" y="1546722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4" name="Google Shape;864;g728a8ca5bb_1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125" y="1804159"/>
            <a:ext cx="182472" cy="23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728a8ca5bb_1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675" y="1848802"/>
            <a:ext cx="182472" cy="234553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728a8ca5bb_1_893"/>
          <p:cNvSpPr/>
          <p:nvPr/>
        </p:nvSpPr>
        <p:spPr>
          <a:xfrm>
            <a:off x="7040800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7" name="Google Shape;867;g728a8ca5bb_1_893"/>
          <p:cNvSpPr/>
          <p:nvPr/>
        </p:nvSpPr>
        <p:spPr>
          <a:xfrm>
            <a:off x="7393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8" name="Google Shape;868;g728a8ca5bb_1_893"/>
          <p:cNvSpPr txBox="1"/>
          <p:nvPr/>
        </p:nvSpPr>
        <p:spPr>
          <a:xfrm>
            <a:off x="7052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receive_booking()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callback(channel, method, properties, body)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send_email(message)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28a8ca5bb_1_1287"/>
          <p:cNvSpPr txBox="1"/>
          <p:nvPr/>
        </p:nvSpPr>
        <p:spPr>
          <a:xfrm>
            <a:off x="0" y="2489813"/>
            <a:ext cx="97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</a:t>
            </a: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endParaRPr/>
          </a:p>
        </p:txBody>
      </p:sp>
      <p:sp>
        <p:nvSpPr>
          <p:cNvPr id="875" name="Google Shape;875;g728a8ca5bb_1_1287"/>
          <p:cNvSpPr txBox="1"/>
          <p:nvPr/>
        </p:nvSpPr>
        <p:spPr>
          <a:xfrm>
            <a:off x="762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76" name="Google Shape;876;g728a8ca5bb_1_1287"/>
          <p:cNvCxnSpPr/>
          <p:nvPr/>
        </p:nvCxnSpPr>
        <p:spPr>
          <a:xfrm>
            <a:off x="1524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g728a8ca5bb_1_1287"/>
          <p:cNvSpPr/>
          <p:nvPr/>
        </p:nvSpPr>
        <p:spPr>
          <a:xfrm>
            <a:off x="1745425" y="1244250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8" name="Google Shape;878;g728a8ca5bb_1_1287"/>
          <p:cNvSpPr/>
          <p:nvPr/>
        </p:nvSpPr>
        <p:spPr>
          <a:xfrm>
            <a:off x="4235450" y="443275"/>
            <a:ext cx="2319300" cy="8967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9" name="Google Shape;879;g728a8ca5bb_1_1287"/>
          <p:cNvSpPr/>
          <p:nvPr/>
        </p:nvSpPr>
        <p:spPr>
          <a:xfrm>
            <a:off x="6836500" y="489126"/>
            <a:ext cx="2165400" cy="8556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0" name="Google Shape;880;g728a8ca5bb_1_1287"/>
          <p:cNvSpPr/>
          <p:nvPr/>
        </p:nvSpPr>
        <p:spPr>
          <a:xfrm>
            <a:off x="1072125" y="2489100"/>
            <a:ext cx="7655400" cy="2233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1" name="Google Shape;881;g728a8ca5bb_1_1287"/>
          <p:cNvSpPr/>
          <p:nvPr/>
        </p:nvSpPr>
        <p:spPr>
          <a:xfrm>
            <a:off x="1571775" y="298972"/>
            <a:ext cx="2230500" cy="664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600" b="0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/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82" name="Google Shape;882;g728a8ca5bb_1_1287"/>
          <p:cNvCxnSpPr>
            <a:stCxn id="881" idx="1"/>
            <a:endCxn id="883" idx="0"/>
          </p:cNvCxnSpPr>
          <p:nvPr/>
        </p:nvCxnSpPr>
        <p:spPr>
          <a:xfrm>
            <a:off x="1571775" y="631222"/>
            <a:ext cx="269400" cy="2592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4" name="Google Shape;884;g728a8ca5bb_1_1287"/>
          <p:cNvCxnSpPr>
            <a:stCxn id="878" idx="2"/>
            <a:endCxn id="883" idx="0"/>
          </p:cNvCxnSpPr>
          <p:nvPr/>
        </p:nvCxnSpPr>
        <p:spPr>
          <a:xfrm flipH="1">
            <a:off x="1841300" y="1339975"/>
            <a:ext cx="3553800" cy="1883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5" name="Google Shape;885;g728a8ca5bb_1_1287"/>
          <p:cNvCxnSpPr>
            <a:stCxn id="879" idx="2"/>
            <a:endCxn id="883" idx="0"/>
          </p:cNvCxnSpPr>
          <p:nvPr/>
        </p:nvCxnSpPr>
        <p:spPr>
          <a:xfrm flipH="1">
            <a:off x="1841200" y="1344726"/>
            <a:ext cx="6078000" cy="1878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86" name="Google Shape;886;g728a8ca5bb_1_1287"/>
          <p:cNvGrpSpPr/>
          <p:nvPr/>
        </p:nvGrpSpPr>
        <p:grpSpPr>
          <a:xfrm>
            <a:off x="1231550" y="3223171"/>
            <a:ext cx="1219200" cy="430134"/>
            <a:chOff x="2173614" y="2465204"/>
            <a:chExt cx="1219200" cy="609600"/>
          </a:xfrm>
        </p:grpSpPr>
        <p:sp>
          <p:nvSpPr>
            <p:cNvPr id="883" name="Google Shape;883;g728a8ca5bb_1_1287"/>
            <p:cNvSpPr/>
            <p:nvPr/>
          </p:nvSpPr>
          <p:spPr>
            <a:xfrm>
              <a:off x="2173614" y="2465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App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87" name="Google Shape;887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6100" y="25207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g728a8ca5bb_1_1287"/>
          <p:cNvGrpSpPr/>
          <p:nvPr/>
        </p:nvGrpSpPr>
        <p:grpSpPr>
          <a:xfrm>
            <a:off x="5894375" y="4104957"/>
            <a:ext cx="1219200" cy="430134"/>
            <a:chOff x="5970564" y="5513204"/>
            <a:chExt cx="1219200" cy="609600"/>
          </a:xfrm>
        </p:grpSpPr>
        <p:sp>
          <p:nvSpPr>
            <p:cNvPr id="889" name="Google Shape;889;g728a8ca5bb_1_1287"/>
            <p:cNvSpPr/>
            <p:nvPr/>
          </p:nvSpPr>
          <p:spPr>
            <a:xfrm>
              <a:off x="5970564" y="5513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Billing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0" name="Google Shape;890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9075" y="5581907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g728a8ca5bb_1_1287"/>
          <p:cNvSpPr/>
          <p:nvPr/>
        </p:nvSpPr>
        <p:spPr>
          <a:xfrm>
            <a:off x="7309600" y="4079943"/>
            <a:ext cx="1219200" cy="43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92" name="Google Shape;892;g728a8ca5bb_1_1287"/>
          <p:cNvGrpSpPr/>
          <p:nvPr/>
        </p:nvGrpSpPr>
        <p:grpSpPr>
          <a:xfrm>
            <a:off x="1786261" y="4097087"/>
            <a:ext cx="1682400" cy="430134"/>
            <a:chOff x="2202700" y="4506625"/>
            <a:chExt cx="1682400" cy="609600"/>
          </a:xfrm>
        </p:grpSpPr>
        <p:sp>
          <p:nvSpPr>
            <p:cNvPr id="893" name="Google Shape;893;g728a8ca5bb_1_1287"/>
            <p:cNvSpPr/>
            <p:nvPr/>
          </p:nvSpPr>
          <p:spPr>
            <a:xfrm>
              <a:off x="2202700" y="4506625"/>
              <a:ext cx="16824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Passenger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4" name="Google Shape;894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1813" y="45206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5" name="Google Shape;895;g728a8ca5bb_1_1287"/>
          <p:cNvGrpSpPr/>
          <p:nvPr/>
        </p:nvGrpSpPr>
        <p:grpSpPr>
          <a:xfrm>
            <a:off x="3743907" y="3196107"/>
            <a:ext cx="1219200" cy="457200"/>
            <a:chOff x="4290232" y="4457476"/>
            <a:chExt cx="1219200" cy="609600"/>
          </a:xfrm>
        </p:grpSpPr>
        <p:sp>
          <p:nvSpPr>
            <p:cNvPr id="896" name="Google Shape;896;g728a8ca5bb_1_1287"/>
            <p:cNvSpPr/>
            <p:nvPr/>
          </p:nvSpPr>
          <p:spPr>
            <a:xfrm>
              <a:off x="4290232" y="4457476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 </a:t>
              </a:r>
              <a:r>
                <a:rPr lang="es" sz="1600" b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Booking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7" name="Google Shape;897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1025" y="451787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8" name="Google Shape;898;g728a8ca5bb_1_1287"/>
          <p:cNvGrpSpPr/>
          <p:nvPr/>
        </p:nvGrpSpPr>
        <p:grpSpPr>
          <a:xfrm>
            <a:off x="6818339" y="3196109"/>
            <a:ext cx="1219200" cy="457200"/>
            <a:chOff x="3957414" y="2677079"/>
            <a:chExt cx="1219200" cy="609600"/>
          </a:xfrm>
        </p:grpSpPr>
        <p:sp>
          <p:nvSpPr>
            <p:cNvPr id="899" name="Google Shape;899;g728a8ca5bb_1_1287"/>
            <p:cNvSpPr/>
            <p:nvPr/>
          </p:nvSpPr>
          <p:spPr>
            <a:xfrm>
              <a:off x="3957414" y="2677079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Pricing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0" name="Google Shape;900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2150" y="27298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" name="Google Shape;901;g728a8ca5bb_1_1287"/>
          <p:cNvGrpSpPr/>
          <p:nvPr/>
        </p:nvGrpSpPr>
        <p:grpSpPr>
          <a:xfrm>
            <a:off x="4452911" y="4107009"/>
            <a:ext cx="1219200" cy="430134"/>
            <a:chOff x="6211463" y="4457463"/>
            <a:chExt cx="1219200" cy="609600"/>
          </a:xfrm>
        </p:grpSpPr>
        <p:sp>
          <p:nvSpPr>
            <p:cNvPr id="902" name="Google Shape;902;g728a8ca5bb_1_1287"/>
            <p:cNvSpPr/>
            <p:nvPr/>
          </p:nvSpPr>
          <p:spPr>
            <a:xfrm>
              <a:off x="6211463" y="4457463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Flight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3" name="Google Shape;903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0700" y="45213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4" name="Google Shape;904;g728a8ca5bb_1_1287"/>
          <p:cNvCxnSpPr>
            <a:stCxn id="877" idx="2"/>
            <a:endCxn id="883" idx="0"/>
          </p:cNvCxnSpPr>
          <p:nvPr/>
        </p:nvCxnSpPr>
        <p:spPr>
          <a:xfrm flipH="1">
            <a:off x="1841275" y="1837350"/>
            <a:ext cx="1019400" cy="1385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5" name="Google Shape;905;g728a8ca5bb_1_1287"/>
          <p:cNvCxnSpPr>
            <a:stCxn id="881" idx="3"/>
            <a:endCxn id="893" idx="0"/>
          </p:cNvCxnSpPr>
          <p:nvPr/>
        </p:nvCxnSpPr>
        <p:spPr>
          <a:xfrm flipH="1">
            <a:off x="2627475" y="631222"/>
            <a:ext cx="1174800" cy="3465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6" name="Google Shape;906;g728a8ca5bb_1_1287"/>
          <p:cNvCxnSpPr>
            <a:stCxn id="877" idx="2"/>
            <a:endCxn id="896" idx="0"/>
          </p:cNvCxnSpPr>
          <p:nvPr/>
        </p:nvCxnSpPr>
        <p:spPr>
          <a:xfrm>
            <a:off x="2860675" y="1837350"/>
            <a:ext cx="14928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7" name="Google Shape;907;g728a8ca5bb_1_1287"/>
          <p:cNvCxnSpPr>
            <a:stCxn id="877" idx="2"/>
            <a:endCxn id="899" idx="0"/>
          </p:cNvCxnSpPr>
          <p:nvPr/>
        </p:nvCxnSpPr>
        <p:spPr>
          <a:xfrm>
            <a:off x="2860675" y="1837350"/>
            <a:ext cx="45672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8" name="Google Shape;908;g728a8ca5bb_1_1287"/>
          <p:cNvCxnSpPr>
            <a:stCxn id="896" idx="2"/>
            <a:endCxn id="902" idx="0"/>
          </p:cNvCxnSpPr>
          <p:nvPr/>
        </p:nvCxnSpPr>
        <p:spPr>
          <a:xfrm>
            <a:off x="4353507" y="3653307"/>
            <a:ext cx="708900" cy="453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9" name="Google Shape;909;g728a8ca5bb_1_1287"/>
          <p:cNvCxnSpPr>
            <a:stCxn id="896" idx="2"/>
            <a:endCxn id="893" idx="0"/>
          </p:cNvCxnSpPr>
          <p:nvPr/>
        </p:nvCxnSpPr>
        <p:spPr>
          <a:xfrm flipH="1">
            <a:off x="2627607" y="3653307"/>
            <a:ext cx="1725900" cy="44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0" name="Google Shape;910;g728a8ca5bb_1_1287"/>
          <p:cNvCxnSpPr>
            <a:stCxn id="896" idx="2"/>
            <a:endCxn id="889" idx="0"/>
          </p:cNvCxnSpPr>
          <p:nvPr/>
        </p:nvCxnSpPr>
        <p:spPr>
          <a:xfrm>
            <a:off x="4353507" y="3653307"/>
            <a:ext cx="2150400" cy="451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1" name="Google Shape;911;g728a8ca5bb_1_1287"/>
          <p:cNvCxnSpPr>
            <a:stCxn id="896" idx="2"/>
            <a:endCxn id="891" idx="0"/>
          </p:cNvCxnSpPr>
          <p:nvPr/>
        </p:nvCxnSpPr>
        <p:spPr>
          <a:xfrm>
            <a:off x="4353507" y="3653307"/>
            <a:ext cx="3565800" cy="426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2" name="Google Shape;912;g728a8ca5bb_1_1287"/>
          <p:cNvCxnSpPr>
            <a:stCxn id="899" idx="2"/>
            <a:endCxn id="889" idx="0"/>
          </p:cNvCxnSpPr>
          <p:nvPr/>
        </p:nvCxnSpPr>
        <p:spPr>
          <a:xfrm flipH="1">
            <a:off x="6503939" y="3653309"/>
            <a:ext cx="924000" cy="451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3" name="Google Shape;913;g728a8ca5bb_1_1287"/>
          <p:cNvCxnSpPr>
            <a:stCxn id="879" idx="2"/>
            <a:endCxn id="896" idx="0"/>
          </p:cNvCxnSpPr>
          <p:nvPr/>
        </p:nvCxnSpPr>
        <p:spPr>
          <a:xfrm flipH="1">
            <a:off x="4353400" y="1344726"/>
            <a:ext cx="3565800" cy="1851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4" name="Google Shape;914;g728a8ca5bb_1_1287"/>
          <p:cNvCxnSpPr>
            <a:stCxn id="878" idx="2"/>
            <a:endCxn id="893" idx="0"/>
          </p:cNvCxnSpPr>
          <p:nvPr/>
        </p:nvCxnSpPr>
        <p:spPr>
          <a:xfrm flipH="1">
            <a:off x="2627600" y="1339975"/>
            <a:ext cx="2767500" cy="27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5" name="Google Shape;915;g728a8ca5bb_1_1287"/>
          <p:cNvCxnSpPr>
            <a:endCxn id="896" idx="0"/>
          </p:cNvCxnSpPr>
          <p:nvPr/>
        </p:nvCxnSpPr>
        <p:spPr>
          <a:xfrm flipH="1">
            <a:off x="4353507" y="1342407"/>
            <a:ext cx="1041600" cy="185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6" name="Google Shape;916;g728a8ca5bb_1_1287"/>
          <p:cNvCxnSpPr>
            <a:stCxn id="877" idx="2"/>
            <a:endCxn id="902" idx="1"/>
          </p:cNvCxnSpPr>
          <p:nvPr/>
        </p:nvCxnSpPr>
        <p:spPr>
          <a:xfrm>
            <a:off x="2860675" y="1837350"/>
            <a:ext cx="1592100" cy="2484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8a8ca5bb_2_37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728a8ca5bb_2_37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728a8ca5bb_2_370"/>
          <p:cNvSpPr txBox="1">
            <a:spLocks noGrp="1"/>
          </p:cNvSpPr>
          <p:nvPr>
            <p:ph type="body" idx="4294967295"/>
          </p:nvPr>
        </p:nvSpPr>
        <p:spPr>
          <a:xfrm>
            <a:off x="2629300" y="3792725"/>
            <a:ext cx="3790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Any question for us? 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924" name="Google Shape;924;g728a8ca5bb_2_37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728a8ca5bb_2_37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g728a8ca5bb_2_370"/>
          <p:cNvSpPr txBox="1">
            <a:spLocks noGrp="1"/>
          </p:cNvSpPr>
          <p:nvPr>
            <p:ph type="ctrTitle"/>
          </p:nvPr>
        </p:nvSpPr>
        <p:spPr>
          <a:xfrm>
            <a:off x="3094000" y="1210750"/>
            <a:ext cx="2955900" cy="85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/>
              <a:t>T</a:t>
            </a:r>
            <a:r>
              <a:rPr lang="es"/>
              <a:t>hanks</a:t>
            </a:r>
            <a:r>
              <a:rPr lang="es" sz="3600"/>
              <a:t>!</a:t>
            </a:r>
            <a:endParaRPr i="1"/>
          </a:p>
        </p:txBody>
      </p:sp>
      <p:pic>
        <p:nvPicPr>
          <p:cNvPr id="927" name="Google Shape;927;g728a8ca5bb_2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323" y="2326800"/>
            <a:ext cx="2269250" cy="1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570050" y="993900"/>
            <a:ext cx="3557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600"/>
              <a:t>Let’s take off</a:t>
            </a:r>
            <a:r>
              <a:rPr lang="es" sz="3600" b="1"/>
              <a:t>!</a:t>
            </a:r>
            <a:endParaRPr sz="3600" b="1"/>
          </a:p>
        </p:txBody>
      </p:sp>
      <p:sp>
        <p:nvSpPr>
          <p:cNvPr id="276" name="Google Shape;276;p4"/>
          <p:cNvSpPr txBox="1">
            <a:spLocks noGrp="1"/>
          </p:cNvSpPr>
          <p:nvPr>
            <p:ph type="subTitle" idx="1"/>
          </p:nvPr>
        </p:nvSpPr>
        <p:spPr>
          <a:xfrm>
            <a:off x="614775" y="2259975"/>
            <a:ext cx="33954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Airline Company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Flight services around the world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Streamlined online booking system</a:t>
            </a:r>
            <a:endParaRPr sz="1800"/>
          </a:p>
        </p:txBody>
      </p:sp>
      <p:sp>
        <p:nvSpPr>
          <p:cNvPr id="277" name="Google Shape;277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cxnSp>
        <p:nvCxnSpPr>
          <p:cNvPr id="278" name="Google Shape;278;p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9" name="Google Shape;279;p4"/>
          <p:cNvPicPr preferRelativeResize="0"/>
          <p:nvPr/>
        </p:nvPicPr>
        <p:blipFill rotWithShape="1">
          <a:blip r:embed="rId5">
            <a:alphaModFix/>
          </a:blip>
          <a:srcRect l="26497"/>
          <a:stretch/>
        </p:blipFill>
        <p:spPr>
          <a:xfrm>
            <a:off x="4627775" y="1116100"/>
            <a:ext cx="4010850" cy="3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1C9E7D0-FF76-4645-8C10-5FDE8B43A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3"/>
    </mc:Choice>
    <mc:Fallback xmlns="">
      <p:transition spd="slow" advTm="1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28a8ca5bb_2_398"/>
          <p:cNvSpPr/>
          <p:nvPr/>
        </p:nvSpPr>
        <p:spPr>
          <a:xfrm>
            <a:off x="2342296" y="1426750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728a8ca5bb_2_398"/>
          <p:cNvSpPr/>
          <p:nvPr/>
        </p:nvSpPr>
        <p:spPr>
          <a:xfrm>
            <a:off x="2335607" y="1432534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728a8ca5bb_2_398"/>
          <p:cNvSpPr txBox="1"/>
          <p:nvPr/>
        </p:nvSpPr>
        <p:spPr>
          <a:xfrm>
            <a:off x="2347150" y="3190654"/>
            <a:ext cx="120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g728a8ca5bb_2_39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88" name="Google Shape;288;g728a8ca5bb_2_398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Users</a:t>
            </a:r>
            <a:endParaRPr/>
          </a:p>
        </p:txBody>
      </p:sp>
      <p:sp>
        <p:nvSpPr>
          <p:cNvPr id="289" name="Google Shape;289;g728a8ca5bb_2_398"/>
          <p:cNvSpPr/>
          <p:nvPr/>
        </p:nvSpPr>
        <p:spPr>
          <a:xfrm>
            <a:off x="5233721" y="1426763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728a8ca5bb_2_398"/>
          <p:cNvSpPr/>
          <p:nvPr/>
        </p:nvSpPr>
        <p:spPr>
          <a:xfrm>
            <a:off x="5227032" y="1432546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728a8ca5bb_2_398"/>
          <p:cNvSpPr txBox="1"/>
          <p:nvPr/>
        </p:nvSpPr>
        <p:spPr>
          <a:xfrm>
            <a:off x="5245275" y="3190653"/>
            <a:ext cx="1207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ADMINS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2" name="Google Shape;292;g728a8ca5bb_2_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0700" y="1899400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728a8ca5bb_2_3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125" y="1882425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446B64-B03E-429C-8615-C4E9D10AB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9"/>
    </mc:Choice>
    <mc:Fallback xmlns="">
      <p:transition spd="slow" advTm="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28a8ca5bb_3_222"/>
          <p:cNvSpPr/>
          <p:nvPr/>
        </p:nvSpPr>
        <p:spPr>
          <a:xfrm>
            <a:off x="5463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728a8ca5bb_3_222"/>
          <p:cNvSpPr/>
          <p:nvPr/>
        </p:nvSpPr>
        <p:spPr>
          <a:xfrm>
            <a:off x="5396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728a8ca5bb_3_222"/>
          <p:cNvSpPr txBox="1"/>
          <p:nvPr/>
        </p:nvSpPr>
        <p:spPr>
          <a:xfrm>
            <a:off x="5254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" name="Google Shape;301;g728a8ca5bb_3_2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302" name="Google Shape;302;g728a8ca5bb_3_22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Microservices</a:t>
            </a:r>
            <a:endParaRPr/>
          </a:p>
        </p:txBody>
      </p:sp>
      <p:pic>
        <p:nvPicPr>
          <p:cNvPr id="303" name="Google Shape;303;g728a8ca5bb_3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53" y="2187769"/>
            <a:ext cx="862675" cy="8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728a8ca5bb_3_222"/>
          <p:cNvSpPr/>
          <p:nvPr/>
        </p:nvSpPr>
        <p:spPr>
          <a:xfrm>
            <a:off x="19179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728a8ca5bb_3_222"/>
          <p:cNvSpPr/>
          <p:nvPr/>
        </p:nvSpPr>
        <p:spPr>
          <a:xfrm>
            <a:off x="19112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728a8ca5bb_3_222"/>
          <p:cNvSpPr txBox="1"/>
          <p:nvPr/>
        </p:nvSpPr>
        <p:spPr>
          <a:xfrm>
            <a:off x="18970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" name="Google Shape;307;g728a8ca5bb_3_222"/>
          <p:cNvSpPr/>
          <p:nvPr/>
        </p:nvSpPr>
        <p:spPr>
          <a:xfrm>
            <a:off x="32895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728a8ca5bb_3_222"/>
          <p:cNvSpPr/>
          <p:nvPr/>
        </p:nvSpPr>
        <p:spPr>
          <a:xfrm>
            <a:off x="32828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728a8ca5bb_3_222"/>
          <p:cNvSpPr txBox="1"/>
          <p:nvPr/>
        </p:nvSpPr>
        <p:spPr>
          <a:xfrm>
            <a:off x="32686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g728a8ca5bb_3_222"/>
          <p:cNvSpPr/>
          <p:nvPr/>
        </p:nvSpPr>
        <p:spPr>
          <a:xfrm>
            <a:off x="46611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728a8ca5bb_3_222"/>
          <p:cNvSpPr/>
          <p:nvPr/>
        </p:nvSpPr>
        <p:spPr>
          <a:xfrm>
            <a:off x="46544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728a8ca5bb_3_222"/>
          <p:cNvSpPr txBox="1"/>
          <p:nvPr/>
        </p:nvSpPr>
        <p:spPr>
          <a:xfrm>
            <a:off x="46402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g728a8ca5bb_3_222"/>
          <p:cNvSpPr/>
          <p:nvPr/>
        </p:nvSpPr>
        <p:spPr>
          <a:xfrm>
            <a:off x="60327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728a8ca5bb_3_222"/>
          <p:cNvSpPr/>
          <p:nvPr/>
        </p:nvSpPr>
        <p:spPr>
          <a:xfrm>
            <a:off x="60260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728a8ca5bb_3_222"/>
          <p:cNvSpPr txBox="1"/>
          <p:nvPr/>
        </p:nvSpPr>
        <p:spPr>
          <a:xfrm>
            <a:off x="60118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g728a8ca5bb_3_222"/>
          <p:cNvSpPr/>
          <p:nvPr/>
        </p:nvSpPr>
        <p:spPr>
          <a:xfrm>
            <a:off x="74043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728a8ca5bb_3_222"/>
          <p:cNvSpPr/>
          <p:nvPr/>
        </p:nvSpPr>
        <p:spPr>
          <a:xfrm>
            <a:off x="73976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728a8ca5bb_3_222"/>
          <p:cNvSpPr txBox="1"/>
          <p:nvPr/>
        </p:nvSpPr>
        <p:spPr>
          <a:xfrm>
            <a:off x="73834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9" name="Google Shape;319;g728a8ca5bb_3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7050" y="2282136"/>
            <a:ext cx="783226" cy="78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28a8ca5bb_3_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455" y="2307513"/>
            <a:ext cx="783225" cy="7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728a8ca5bb_3_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9127" y="2307525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728a8ca5bb_3_2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5409" y="2307525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728a8ca5bb_3_2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27316" y="2267220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E963AD-1658-4AB9-945A-BC42DF1AB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7"/>
    </mc:Choice>
    <mc:Fallback xmlns="">
      <p:transition spd="slow" advTm="15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8a8ca5bb_0_14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Scenarios &amp; Live Demo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4ECA70-3EEA-4C44-A1A2-20A9C3A2A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6"/>
    </mc:Choice>
    <mc:Fallback xmlns="">
      <p:transition spd="slow" advTm="5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28a8ca5bb_2_0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34" name="Google Shape;334;g728a8ca5bb_2_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335" name="Google Shape;335;g728a8ca5b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728a8ca5bb_2_0"/>
          <p:cNvSpPr txBox="1">
            <a:spLocks noGrp="1"/>
          </p:cNvSpPr>
          <p:nvPr>
            <p:ph type="body" idx="1"/>
          </p:nvPr>
        </p:nvSpPr>
        <p:spPr>
          <a:xfrm>
            <a:off x="465225" y="28446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7" name="Google Shape;337;g728a8ca5bb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728a8ca5bb_2_0"/>
          <p:cNvSpPr txBox="1">
            <a:spLocks noGrp="1"/>
          </p:cNvSpPr>
          <p:nvPr>
            <p:ph type="body" idx="1"/>
          </p:nvPr>
        </p:nvSpPr>
        <p:spPr>
          <a:xfrm>
            <a:off x="408967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9" name="Google Shape;339;g728a8ca5bb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728a8ca5bb_2_0"/>
          <p:cNvSpPr txBox="1">
            <a:spLocks noGrp="1"/>
          </p:cNvSpPr>
          <p:nvPr>
            <p:ph type="body" idx="1"/>
          </p:nvPr>
        </p:nvSpPr>
        <p:spPr>
          <a:xfrm>
            <a:off x="749282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1" name="Google Shape;341;g728a8ca5bb_2_0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g728a8ca5bb_2_0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g728a8ca5bb_2_0"/>
          <p:cNvSpPr txBox="1">
            <a:spLocks noGrp="1"/>
          </p:cNvSpPr>
          <p:nvPr>
            <p:ph type="body" idx="1"/>
          </p:nvPr>
        </p:nvSpPr>
        <p:spPr>
          <a:xfrm>
            <a:off x="1549500" y="1731300"/>
            <a:ext cx="25878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1.Create an account to access airline microservices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44" name="Google Shape;344;g728a8ca5bb_2_0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0361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46" name="Google Shape;346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798100"/>
            <a:ext cx="258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47" name="Google Shape;347;g728a8ca5bb_2_0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g728a8ca5bb_2_0"/>
          <p:cNvSpPr txBox="1">
            <a:spLocks noGrp="1"/>
          </p:cNvSpPr>
          <p:nvPr>
            <p:ph type="body" idx="1"/>
          </p:nvPr>
        </p:nvSpPr>
        <p:spPr>
          <a:xfrm>
            <a:off x="1647225" y="281645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B686D9-F3AA-470A-B4FC-852650FD3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2"/>
    </mc:Choice>
    <mc:Fallback xmlns="">
      <p:transition spd="slow" advTm="2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28a8ca5bb_3_2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54" name="Google Shape;354;g728a8ca5bb_3_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55" name="Google Shape;355;g728a8ca5bb_3_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pic>
        <p:nvPicPr>
          <p:cNvPr id="356" name="Google Shape;356;g728a8ca5bb_3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300" y="19899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728a8ca5bb_3_2"/>
          <p:cNvSpPr txBox="1">
            <a:spLocks noGrp="1"/>
          </p:cNvSpPr>
          <p:nvPr>
            <p:ph type="body" idx="1"/>
          </p:nvPr>
        </p:nvSpPr>
        <p:spPr>
          <a:xfrm>
            <a:off x="1314150" y="3027888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g728a8ca5bb_3_2"/>
          <p:cNvSpPr txBox="1">
            <a:spLocks noGrp="1"/>
          </p:cNvSpPr>
          <p:nvPr>
            <p:ph type="body" idx="1"/>
          </p:nvPr>
        </p:nvSpPr>
        <p:spPr>
          <a:xfrm>
            <a:off x="4719425" y="-1312975"/>
            <a:ext cx="2287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2.Send personal details {}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cxnSp>
        <p:nvCxnSpPr>
          <p:cNvPr id="359" name="Google Shape;359;g728a8ca5bb_3_2"/>
          <p:cNvCxnSpPr/>
          <p:nvPr/>
        </p:nvCxnSpPr>
        <p:spPr>
          <a:xfrm>
            <a:off x="3009000" y="2307925"/>
            <a:ext cx="279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g728a8ca5bb_3_2"/>
          <p:cNvSpPr txBox="1">
            <a:spLocks noGrp="1"/>
          </p:cNvSpPr>
          <p:nvPr>
            <p:ph type="body" idx="1"/>
          </p:nvPr>
        </p:nvSpPr>
        <p:spPr>
          <a:xfrm>
            <a:off x="2721225" y="1369775"/>
            <a:ext cx="34233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>
                <a:solidFill>
                  <a:srgbClr val="000000"/>
                </a:solidFill>
              </a:rPr>
              <a:t>1. Sends personal details {First Name, Last Name, Date of Birth, Email address, Mobile Number, Password, Username}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61" name="Google Shape;361;g728a8ca5bb_3_2"/>
          <p:cNvSpPr txBox="1">
            <a:spLocks noGrp="1"/>
          </p:cNvSpPr>
          <p:nvPr>
            <p:ph type="body" idx="1"/>
          </p:nvPr>
        </p:nvSpPr>
        <p:spPr>
          <a:xfrm>
            <a:off x="2949825" y="25824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account created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62" name="Google Shape;362;g728a8ca5bb_3_2"/>
          <p:cNvCxnSpPr/>
          <p:nvPr/>
        </p:nvCxnSpPr>
        <p:spPr>
          <a:xfrm rot="10800000">
            <a:off x="3033875" y="2538350"/>
            <a:ext cx="275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3" name="Google Shape;363;g728a8ca5bb_3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500" y="1820400"/>
            <a:ext cx="1103575" cy="11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728a8ca5bb_3_2"/>
          <p:cNvSpPr txBox="1">
            <a:spLocks noGrp="1"/>
          </p:cNvSpPr>
          <p:nvPr>
            <p:ph type="body" idx="1"/>
          </p:nvPr>
        </p:nvSpPr>
        <p:spPr>
          <a:xfrm>
            <a:off x="6363252" y="31187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" name="Google Shape;365;g728a8ca5bb_3_2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2C5410-D99D-439F-A9F5-F55FC519D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6"/>
    </mc:Choice>
    <mc:Fallback xmlns="">
      <p:transition spd="slow" advTm="10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2459</Words>
  <Application>Microsoft Office PowerPoint</Application>
  <PresentationFormat>On-screen Show (16:9)</PresentationFormat>
  <Paragraphs>583</Paragraphs>
  <Slides>34</Slides>
  <Notes>34</Notes>
  <HiddenSlides>0</HiddenSlides>
  <MMClips>27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Noto Sans Symbols</vt:lpstr>
      <vt:lpstr>Bodoni</vt:lpstr>
      <vt:lpstr>Arvo</vt:lpstr>
      <vt:lpstr>Ubuntu Medium</vt:lpstr>
      <vt:lpstr>Georgia</vt:lpstr>
      <vt:lpstr>Tahoma</vt:lpstr>
      <vt:lpstr>Ubuntu</vt:lpstr>
      <vt:lpstr>Times New Roman</vt:lpstr>
      <vt:lpstr>Arial</vt:lpstr>
      <vt:lpstr>Courier New</vt:lpstr>
      <vt:lpstr>Ubuntu Light</vt:lpstr>
      <vt:lpstr>Minimal Charm</vt:lpstr>
      <vt:lpstr>Blends</vt:lpstr>
      <vt:lpstr>Airline Enterprise Solution</vt:lpstr>
      <vt:lpstr>Contents</vt:lpstr>
      <vt:lpstr>Introduction</vt:lpstr>
      <vt:lpstr>Let’s take off!</vt:lpstr>
      <vt:lpstr>Users</vt:lpstr>
      <vt:lpstr>Microservices</vt:lpstr>
      <vt:lpstr>Scenarios &amp; Live Demo </vt:lpstr>
      <vt:lpstr>Account Creation (Scenario Overview Diagram)</vt:lpstr>
      <vt:lpstr>Account Creation (User Scenario Diagram)</vt:lpstr>
      <vt:lpstr>Login (Scenario Overview Diagram)</vt:lpstr>
      <vt:lpstr>Login (User Scenario Diagram)</vt:lpstr>
      <vt:lpstr>Books Flight (Scenario Overview Diagram)</vt:lpstr>
      <vt:lpstr>Books Flight (Scenario Overview Diagram)</vt:lpstr>
      <vt:lpstr>Books Flight (Scenario Overview Diagram)</vt:lpstr>
      <vt:lpstr>Books Flight (User Scenario Diagram)</vt:lpstr>
      <vt:lpstr>Books Flight (User Scenario Diagram)</vt:lpstr>
      <vt:lpstr>View Bookings (Scenario Overview Diagram)</vt:lpstr>
      <vt:lpstr>View Bookings (User Scenario Diagram)</vt:lpstr>
      <vt:lpstr>Check In Online (Scenario Overview Diagram)</vt:lpstr>
      <vt:lpstr>Check In Online (User Scenario Diagram)</vt:lpstr>
      <vt:lpstr>User - Check In “Offline” (Scenario Overview Diagram)</vt:lpstr>
      <vt:lpstr>User - Check In “Offline” (Scenario Overview Diagram)</vt:lpstr>
      <vt:lpstr>User - Check In “Offline” (User Scenario Diagram)</vt:lpstr>
      <vt:lpstr>Beyond the labs </vt:lpstr>
      <vt:lpstr>QR Code API</vt:lpstr>
      <vt:lpstr>Database &amp; UI</vt:lpstr>
      <vt:lpstr>Technical Overview Diagram </vt:lpstr>
      <vt:lpstr>Technical Overview Diagram (Passenger microservice)</vt:lpstr>
      <vt:lpstr>Technical Overview Diagram (Booking microservice)</vt:lpstr>
      <vt:lpstr>Technical Overview Diagram (Flight microservice)</vt:lpstr>
      <vt:lpstr>Technical Overview Diagram (Pricing Microservice)</vt:lpstr>
      <vt:lpstr>Technical Overview Diagram (.py Without Database)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Enterprise Solution</dc:title>
  <dc:creator>User</dc:creator>
  <cp:lastModifiedBy>ing sin</cp:lastModifiedBy>
  <cp:revision>9</cp:revision>
  <dcterms:modified xsi:type="dcterms:W3CDTF">2020-04-02T12:49:15Z</dcterms:modified>
</cp:coreProperties>
</file>